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723" r:id="rId2"/>
    <p:sldId id="766" r:id="rId3"/>
    <p:sldId id="722" r:id="rId4"/>
    <p:sldId id="770" r:id="rId5"/>
    <p:sldId id="445" r:id="rId6"/>
    <p:sldId id="312" r:id="rId7"/>
    <p:sldId id="767" r:id="rId8"/>
    <p:sldId id="756" r:id="rId9"/>
    <p:sldId id="788" r:id="rId10"/>
    <p:sldId id="757" r:id="rId11"/>
    <p:sldId id="778" r:id="rId12"/>
    <p:sldId id="796" r:id="rId13"/>
    <p:sldId id="795" r:id="rId14"/>
    <p:sldId id="782" r:id="rId15"/>
    <p:sldId id="764" r:id="rId16"/>
    <p:sldId id="786" r:id="rId17"/>
    <p:sldId id="774" r:id="rId18"/>
    <p:sldId id="768" r:id="rId19"/>
    <p:sldId id="790" r:id="rId20"/>
    <p:sldId id="776" r:id="rId21"/>
    <p:sldId id="792" r:id="rId22"/>
    <p:sldId id="783" r:id="rId23"/>
    <p:sldId id="781" r:id="rId24"/>
    <p:sldId id="789" r:id="rId25"/>
    <p:sldId id="758" r:id="rId26"/>
    <p:sldId id="793" r:id="rId27"/>
    <p:sldId id="791" r:id="rId28"/>
    <p:sldId id="755" r:id="rId29"/>
    <p:sldId id="797" r:id="rId30"/>
  </p:sldIdLst>
  <p:sldSz cx="9144000" cy="6858000" type="screen4x3"/>
  <p:notesSz cx="6662738" cy="9832975"/>
  <p:defaultTextStyle>
    <a:defPPr>
      <a:defRPr lang="en-US"/>
    </a:defPPr>
    <a:lvl1pPr algn="l" rtl="0" eaLnBrk="0" fontAlgn="base" hangingPunct="0">
      <a:spcBef>
        <a:spcPct val="0"/>
      </a:spcBef>
      <a:spcAft>
        <a:spcPct val="0"/>
      </a:spcAft>
      <a:defRPr kern="1200">
        <a:solidFill>
          <a:srgbClr val="232323"/>
        </a:solidFill>
        <a:latin typeface="Bookman Old Style" panose="02050604050505020204" pitchFamily="18" charset="0"/>
        <a:ea typeface="+mn-ea"/>
        <a:cs typeface="+mn-cs"/>
      </a:defRPr>
    </a:lvl1pPr>
    <a:lvl2pPr marL="457200" algn="l" rtl="0" eaLnBrk="0" fontAlgn="base" hangingPunct="0">
      <a:spcBef>
        <a:spcPct val="0"/>
      </a:spcBef>
      <a:spcAft>
        <a:spcPct val="0"/>
      </a:spcAft>
      <a:defRPr kern="1200">
        <a:solidFill>
          <a:srgbClr val="232323"/>
        </a:solidFill>
        <a:latin typeface="Bookman Old Style" panose="02050604050505020204" pitchFamily="18" charset="0"/>
        <a:ea typeface="+mn-ea"/>
        <a:cs typeface="+mn-cs"/>
      </a:defRPr>
    </a:lvl2pPr>
    <a:lvl3pPr marL="914400" algn="l" rtl="0" eaLnBrk="0" fontAlgn="base" hangingPunct="0">
      <a:spcBef>
        <a:spcPct val="0"/>
      </a:spcBef>
      <a:spcAft>
        <a:spcPct val="0"/>
      </a:spcAft>
      <a:defRPr kern="1200">
        <a:solidFill>
          <a:srgbClr val="232323"/>
        </a:solidFill>
        <a:latin typeface="Bookman Old Style" panose="02050604050505020204" pitchFamily="18" charset="0"/>
        <a:ea typeface="+mn-ea"/>
        <a:cs typeface="+mn-cs"/>
      </a:defRPr>
    </a:lvl3pPr>
    <a:lvl4pPr marL="1371600" algn="l" rtl="0" eaLnBrk="0" fontAlgn="base" hangingPunct="0">
      <a:spcBef>
        <a:spcPct val="0"/>
      </a:spcBef>
      <a:spcAft>
        <a:spcPct val="0"/>
      </a:spcAft>
      <a:defRPr kern="1200">
        <a:solidFill>
          <a:srgbClr val="232323"/>
        </a:solidFill>
        <a:latin typeface="Bookman Old Style" panose="02050604050505020204" pitchFamily="18" charset="0"/>
        <a:ea typeface="+mn-ea"/>
        <a:cs typeface="+mn-cs"/>
      </a:defRPr>
    </a:lvl4pPr>
    <a:lvl5pPr marL="1828800" algn="l" rtl="0" eaLnBrk="0" fontAlgn="base" hangingPunct="0">
      <a:spcBef>
        <a:spcPct val="0"/>
      </a:spcBef>
      <a:spcAft>
        <a:spcPct val="0"/>
      </a:spcAft>
      <a:defRPr kern="1200">
        <a:solidFill>
          <a:srgbClr val="232323"/>
        </a:solidFill>
        <a:latin typeface="Bookman Old Style" panose="02050604050505020204" pitchFamily="18" charset="0"/>
        <a:ea typeface="+mn-ea"/>
        <a:cs typeface="+mn-cs"/>
      </a:defRPr>
    </a:lvl5pPr>
    <a:lvl6pPr marL="2286000" algn="l" defTabSz="914400" rtl="0" eaLnBrk="1" latinLnBrk="0" hangingPunct="1">
      <a:defRPr kern="1200">
        <a:solidFill>
          <a:srgbClr val="232323"/>
        </a:solidFill>
        <a:latin typeface="Bookman Old Style" panose="02050604050505020204" pitchFamily="18" charset="0"/>
        <a:ea typeface="+mn-ea"/>
        <a:cs typeface="+mn-cs"/>
      </a:defRPr>
    </a:lvl6pPr>
    <a:lvl7pPr marL="2743200" algn="l" defTabSz="914400" rtl="0" eaLnBrk="1" latinLnBrk="0" hangingPunct="1">
      <a:defRPr kern="1200">
        <a:solidFill>
          <a:srgbClr val="232323"/>
        </a:solidFill>
        <a:latin typeface="Bookman Old Style" panose="02050604050505020204" pitchFamily="18" charset="0"/>
        <a:ea typeface="+mn-ea"/>
        <a:cs typeface="+mn-cs"/>
      </a:defRPr>
    </a:lvl7pPr>
    <a:lvl8pPr marL="3200400" algn="l" defTabSz="914400" rtl="0" eaLnBrk="1" latinLnBrk="0" hangingPunct="1">
      <a:defRPr kern="1200">
        <a:solidFill>
          <a:srgbClr val="232323"/>
        </a:solidFill>
        <a:latin typeface="Bookman Old Style" panose="02050604050505020204" pitchFamily="18" charset="0"/>
        <a:ea typeface="+mn-ea"/>
        <a:cs typeface="+mn-cs"/>
      </a:defRPr>
    </a:lvl8pPr>
    <a:lvl9pPr marL="3657600" algn="l" defTabSz="914400" rtl="0" eaLnBrk="1" latinLnBrk="0" hangingPunct="1">
      <a:defRPr kern="1200">
        <a:solidFill>
          <a:srgbClr val="232323"/>
        </a:solidFill>
        <a:latin typeface="Bookman Old Style" panose="02050604050505020204" pitchFamily="18" charset="0"/>
        <a:ea typeface="+mn-ea"/>
        <a:cs typeface="+mn-cs"/>
      </a:defRPr>
    </a:lvl9pPr>
  </p:defaultTextStyle>
  <p:extLst>
    <p:ext uri="{EFAFB233-063F-42B5-8137-9DF3F51BA10A}">
      <p15:sldGuideLst xmlns:p15="http://schemas.microsoft.com/office/powerpoint/2012/main">
        <p15:guide id="1" orient="horz" pos="1842">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9992"/>
    <a:srgbClr val="E0C0A8"/>
    <a:srgbClr val="0206BE"/>
    <a:srgbClr val="000000"/>
    <a:srgbClr val="BF1E74"/>
    <a:srgbClr val="CF077E"/>
    <a:srgbClr val="C50778"/>
    <a:srgbClr val="BD07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2787"/>
    <p:restoredTop sz="90941" autoAdjust="0"/>
  </p:normalViewPr>
  <p:slideViewPr>
    <p:cSldViewPr>
      <p:cViewPr varScale="1">
        <p:scale>
          <a:sx n="86" d="100"/>
          <a:sy n="86" d="100"/>
        </p:scale>
        <p:origin x="1550" y="62"/>
      </p:cViewPr>
      <p:guideLst>
        <p:guide orient="horz" pos="1842"/>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Lst>
  </p:outlineViewPr>
  <p:notesTextViewPr>
    <p:cViewPr>
      <p:scale>
        <a:sx n="3" d="2"/>
        <a:sy n="3" d="2"/>
      </p:scale>
      <p:origin x="0" y="0"/>
    </p:cViewPr>
  </p:notesTextViewPr>
  <p:sorterViewPr>
    <p:cViewPr varScale="1">
      <p:scale>
        <a:sx n="1" d="1"/>
        <a:sy n="1" d="1"/>
      </p:scale>
      <p:origin x="0" y="-7426"/>
    </p:cViewPr>
  </p:sorterViewPr>
  <p:notesViewPr>
    <p:cSldViewPr>
      <p:cViewPr varScale="1">
        <p:scale>
          <a:sx n="93" d="100"/>
          <a:sy n="93" d="100"/>
        </p:scale>
        <p:origin x="3768" y="90"/>
      </p:cViewPr>
      <p:guideLst>
        <p:guide orient="horz" pos="3097"/>
        <p:guide pos="209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8" Type="http://schemas.openxmlformats.org/officeDocument/2006/relationships/slide" Target="slides/slide12.xml"/><Relationship Id="rId13" Type="http://schemas.openxmlformats.org/officeDocument/2006/relationships/slide" Target="slides/slide17.xml"/><Relationship Id="rId18" Type="http://schemas.openxmlformats.org/officeDocument/2006/relationships/slide" Target="slides/slide22.xml"/><Relationship Id="rId3" Type="http://schemas.openxmlformats.org/officeDocument/2006/relationships/slide" Target="slides/slide7.xml"/><Relationship Id="rId21" Type="http://schemas.openxmlformats.org/officeDocument/2006/relationships/slide" Target="slides/slide25.xml"/><Relationship Id="rId7" Type="http://schemas.openxmlformats.org/officeDocument/2006/relationships/slide" Target="slides/slide11.xml"/><Relationship Id="rId12" Type="http://schemas.openxmlformats.org/officeDocument/2006/relationships/slide" Target="slides/slide16.xml"/><Relationship Id="rId17" Type="http://schemas.openxmlformats.org/officeDocument/2006/relationships/slide" Target="slides/slide21.xml"/><Relationship Id="rId25" Type="http://schemas.openxmlformats.org/officeDocument/2006/relationships/slide" Target="slides/slide29.xml"/><Relationship Id="rId2" Type="http://schemas.openxmlformats.org/officeDocument/2006/relationships/slide" Target="slides/slide2.xml"/><Relationship Id="rId16" Type="http://schemas.openxmlformats.org/officeDocument/2006/relationships/slide" Target="slides/slide20.xml"/><Relationship Id="rId20" Type="http://schemas.openxmlformats.org/officeDocument/2006/relationships/slide" Target="slides/slide24.xml"/><Relationship Id="rId1" Type="http://schemas.openxmlformats.org/officeDocument/2006/relationships/slide" Target="slides/slide1.xml"/><Relationship Id="rId6" Type="http://schemas.openxmlformats.org/officeDocument/2006/relationships/slide" Target="slides/slide10.xml"/><Relationship Id="rId11" Type="http://schemas.openxmlformats.org/officeDocument/2006/relationships/slide" Target="slides/slide15.xml"/><Relationship Id="rId24" Type="http://schemas.openxmlformats.org/officeDocument/2006/relationships/slide" Target="slides/slide28.xml"/><Relationship Id="rId5" Type="http://schemas.openxmlformats.org/officeDocument/2006/relationships/slide" Target="slides/slide9.xml"/><Relationship Id="rId15" Type="http://schemas.openxmlformats.org/officeDocument/2006/relationships/slide" Target="slides/slide19.xml"/><Relationship Id="rId23" Type="http://schemas.openxmlformats.org/officeDocument/2006/relationships/slide" Target="slides/slide27.xml"/><Relationship Id="rId10" Type="http://schemas.openxmlformats.org/officeDocument/2006/relationships/slide" Target="slides/slide14.xml"/><Relationship Id="rId19" Type="http://schemas.openxmlformats.org/officeDocument/2006/relationships/slide" Target="slides/slide23.xml"/><Relationship Id="rId4" Type="http://schemas.openxmlformats.org/officeDocument/2006/relationships/slide" Target="slides/slide8.xml"/><Relationship Id="rId9" Type="http://schemas.openxmlformats.org/officeDocument/2006/relationships/slide" Target="slides/slide13.xml"/><Relationship Id="rId14" Type="http://schemas.openxmlformats.org/officeDocument/2006/relationships/slide" Target="slides/slide18.xml"/><Relationship Id="rId22"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5677ACB-DBCD-FCA1-9D8F-E14945C731AA}"/>
              </a:ext>
            </a:extLst>
          </p:cNvPr>
          <p:cNvSpPr>
            <a:spLocks noGrp="1" noChangeArrowheads="1"/>
          </p:cNvSpPr>
          <p:nvPr>
            <p:ph type="hdr" sz="quarter"/>
          </p:nvPr>
        </p:nvSpPr>
        <p:spPr bwMode="auto">
          <a:xfrm>
            <a:off x="0" y="-1588"/>
            <a:ext cx="2887663" cy="49371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lnSpc>
                <a:spcPct val="100000"/>
              </a:lnSpc>
              <a:spcBef>
                <a:spcPct val="0"/>
              </a:spcBef>
              <a:buFontTx/>
              <a:buNone/>
              <a:defRPr sz="1000" i="1">
                <a:solidFill>
                  <a:srgbClr val="114FFB"/>
                </a:solidFill>
                <a:latin typeface="CRO_Bookman" pitchFamily="2" charset="0"/>
              </a:defRPr>
            </a:lvl1pPr>
          </a:lstStyle>
          <a:p>
            <a:pPr>
              <a:defRPr/>
            </a:pPr>
            <a:r>
              <a:rPr lang="en-US"/>
              <a:t>TDR 2003</a:t>
            </a:r>
          </a:p>
        </p:txBody>
      </p:sp>
      <p:sp>
        <p:nvSpPr>
          <p:cNvPr id="3075" name="Rectangle 3">
            <a:extLst>
              <a:ext uri="{FF2B5EF4-FFF2-40B4-BE49-F238E27FC236}">
                <a16:creationId xmlns:a16="http://schemas.microsoft.com/office/drawing/2014/main" id="{A83697A4-A118-478E-CB9D-59F8D7EDA082}"/>
              </a:ext>
            </a:extLst>
          </p:cNvPr>
          <p:cNvSpPr>
            <a:spLocks noGrp="1" noChangeArrowheads="1"/>
          </p:cNvSpPr>
          <p:nvPr>
            <p:ph type="dt" sz="quarter" idx="1"/>
          </p:nvPr>
        </p:nvSpPr>
        <p:spPr bwMode="auto">
          <a:xfrm>
            <a:off x="3775075" y="-1588"/>
            <a:ext cx="2887663" cy="49371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lnSpc>
                <a:spcPct val="100000"/>
              </a:lnSpc>
              <a:spcBef>
                <a:spcPct val="0"/>
              </a:spcBef>
              <a:buFontTx/>
              <a:buNone/>
              <a:defRPr sz="1000" i="1">
                <a:solidFill>
                  <a:srgbClr val="114FFB"/>
                </a:solidFill>
                <a:latin typeface="CRO_Bookman" pitchFamily="2" charset="0"/>
              </a:defRPr>
            </a:lvl1pPr>
          </a:lstStyle>
          <a:p>
            <a:pPr>
              <a:defRPr/>
            </a:pPr>
            <a:fld id="{88BE9B07-BF18-4522-BDDE-61A95CF24E01}" type="datetime1">
              <a:rPr lang="en-US"/>
              <a:pPr>
                <a:defRPr/>
              </a:pPr>
              <a:t>10/19/2023</a:t>
            </a:fld>
            <a:endParaRPr lang="en-US"/>
          </a:p>
        </p:txBody>
      </p:sp>
      <p:sp>
        <p:nvSpPr>
          <p:cNvPr id="3076" name="Rectangle 4">
            <a:extLst>
              <a:ext uri="{FF2B5EF4-FFF2-40B4-BE49-F238E27FC236}">
                <a16:creationId xmlns:a16="http://schemas.microsoft.com/office/drawing/2014/main" id="{9CAC8B53-8F07-6629-F2C0-B0DD5C5FE0A3}"/>
              </a:ext>
            </a:extLst>
          </p:cNvPr>
          <p:cNvSpPr>
            <a:spLocks noGrp="1" noChangeArrowheads="1"/>
          </p:cNvSpPr>
          <p:nvPr>
            <p:ph type="ftr" sz="quarter" idx="2"/>
          </p:nvPr>
        </p:nvSpPr>
        <p:spPr bwMode="auto">
          <a:xfrm>
            <a:off x="0" y="9340850"/>
            <a:ext cx="2887663" cy="493713"/>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lnSpc>
                <a:spcPct val="100000"/>
              </a:lnSpc>
              <a:spcBef>
                <a:spcPct val="0"/>
              </a:spcBef>
              <a:buFontTx/>
              <a:buNone/>
              <a:defRPr sz="1000" i="1">
                <a:solidFill>
                  <a:srgbClr val="114FFB"/>
                </a:solidFill>
                <a:latin typeface="CRO_Bookman" pitchFamily="2" charset="0"/>
              </a:defRPr>
            </a:lvl1pPr>
          </a:lstStyle>
          <a:p>
            <a:pPr>
              <a:defRPr/>
            </a:pPr>
            <a:r>
              <a:rPr lang="en-US"/>
              <a:t>(C) Istra Informaticki Inzenjering</a:t>
            </a:r>
          </a:p>
        </p:txBody>
      </p:sp>
      <p:sp>
        <p:nvSpPr>
          <p:cNvPr id="3077" name="Rectangle 5">
            <a:extLst>
              <a:ext uri="{FF2B5EF4-FFF2-40B4-BE49-F238E27FC236}">
                <a16:creationId xmlns:a16="http://schemas.microsoft.com/office/drawing/2014/main" id="{070C3FC8-8237-213F-5C56-19E44C2D51D2}"/>
              </a:ext>
            </a:extLst>
          </p:cNvPr>
          <p:cNvSpPr>
            <a:spLocks noGrp="1" noChangeArrowheads="1"/>
          </p:cNvSpPr>
          <p:nvPr>
            <p:ph type="sldNum" sz="quarter" idx="3"/>
          </p:nvPr>
        </p:nvSpPr>
        <p:spPr bwMode="auto">
          <a:xfrm>
            <a:off x="3775075" y="9340850"/>
            <a:ext cx="2887663" cy="493713"/>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solidFill>
                  <a:srgbClr val="114FFB"/>
                </a:solidFill>
                <a:latin typeface="CRO_Bookman" pitchFamily="2" charset="0"/>
              </a:defRPr>
            </a:lvl1pPr>
          </a:lstStyle>
          <a:p>
            <a:fld id="{69FE7EF0-E579-4418-985F-8C121A10E22A}" type="slidenum">
              <a:rPr lang="en-US" altLang="sr-Latn-RS"/>
              <a:pPr/>
              <a:t>‹#›</a:t>
            </a:fld>
            <a:endParaRPr lang="en-US" altLang="sr-Latn-R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48AF222-AF0E-E07C-DCE9-2091E02A5BB5}"/>
              </a:ext>
            </a:extLst>
          </p:cNvPr>
          <p:cNvSpPr>
            <a:spLocks noGrp="1" noChangeArrowheads="1"/>
          </p:cNvSpPr>
          <p:nvPr>
            <p:ph type="hdr" sz="quarter"/>
          </p:nvPr>
        </p:nvSpPr>
        <p:spPr bwMode="auto">
          <a:xfrm>
            <a:off x="0" y="-1588"/>
            <a:ext cx="2887663" cy="49371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lnSpc>
                <a:spcPct val="100000"/>
              </a:lnSpc>
              <a:spcBef>
                <a:spcPct val="0"/>
              </a:spcBef>
              <a:buFontTx/>
              <a:buNone/>
              <a:defRPr sz="1000" i="1">
                <a:solidFill>
                  <a:schemeClr val="tx1"/>
                </a:solidFill>
                <a:latin typeface="Times New Roman" pitchFamily="18" charset="0"/>
              </a:defRPr>
            </a:lvl1pPr>
          </a:lstStyle>
          <a:p>
            <a:pPr>
              <a:defRPr/>
            </a:pPr>
            <a:r>
              <a:rPr lang="en-US"/>
              <a:t>TDR 2003</a:t>
            </a:r>
          </a:p>
        </p:txBody>
      </p:sp>
      <p:sp>
        <p:nvSpPr>
          <p:cNvPr id="2051" name="Rectangle 3">
            <a:extLst>
              <a:ext uri="{FF2B5EF4-FFF2-40B4-BE49-F238E27FC236}">
                <a16:creationId xmlns:a16="http://schemas.microsoft.com/office/drawing/2014/main" id="{CCFEACE1-02DF-CEA4-29ED-5A60A636D43A}"/>
              </a:ext>
            </a:extLst>
          </p:cNvPr>
          <p:cNvSpPr>
            <a:spLocks noGrp="1" noChangeArrowheads="1"/>
          </p:cNvSpPr>
          <p:nvPr>
            <p:ph type="dt" idx="1"/>
          </p:nvPr>
        </p:nvSpPr>
        <p:spPr bwMode="auto">
          <a:xfrm>
            <a:off x="3775075" y="-1588"/>
            <a:ext cx="2887663" cy="493713"/>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lnSpc>
                <a:spcPct val="100000"/>
              </a:lnSpc>
              <a:spcBef>
                <a:spcPct val="0"/>
              </a:spcBef>
              <a:buFontTx/>
              <a:buNone/>
              <a:defRPr sz="1000" i="1">
                <a:solidFill>
                  <a:schemeClr val="tx1"/>
                </a:solidFill>
                <a:latin typeface="Times New Roman" pitchFamily="18" charset="0"/>
              </a:defRPr>
            </a:lvl1pPr>
          </a:lstStyle>
          <a:p>
            <a:pPr>
              <a:defRPr/>
            </a:pPr>
            <a:fld id="{CA32AA27-3117-4355-9BFC-6F57BFD49095}" type="datetime1">
              <a:rPr lang="en-US"/>
              <a:pPr>
                <a:defRPr/>
              </a:pPr>
              <a:t>10/19/2023</a:t>
            </a:fld>
            <a:endParaRPr lang="en-US"/>
          </a:p>
        </p:txBody>
      </p:sp>
      <p:sp>
        <p:nvSpPr>
          <p:cNvPr id="2052" name="Rectangle 4">
            <a:extLst>
              <a:ext uri="{FF2B5EF4-FFF2-40B4-BE49-F238E27FC236}">
                <a16:creationId xmlns:a16="http://schemas.microsoft.com/office/drawing/2014/main" id="{6DED8895-5E3D-C276-5E4E-BD7186ED6431}"/>
              </a:ext>
            </a:extLst>
          </p:cNvPr>
          <p:cNvSpPr>
            <a:spLocks noGrp="1" noChangeArrowheads="1"/>
          </p:cNvSpPr>
          <p:nvPr>
            <p:ph type="ftr" sz="quarter" idx="4"/>
          </p:nvPr>
        </p:nvSpPr>
        <p:spPr bwMode="auto">
          <a:xfrm>
            <a:off x="0" y="9340850"/>
            <a:ext cx="2887663" cy="493713"/>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lnSpc>
                <a:spcPct val="100000"/>
              </a:lnSpc>
              <a:spcBef>
                <a:spcPct val="0"/>
              </a:spcBef>
              <a:buFontTx/>
              <a:buNone/>
              <a:defRPr sz="1000" i="1">
                <a:solidFill>
                  <a:schemeClr val="tx1"/>
                </a:solidFill>
                <a:latin typeface="Times New Roman" pitchFamily="18" charset="0"/>
              </a:defRPr>
            </a:lvl1pPr>
          </a:lstStyle>
          <a:p>
            <a:pPr>
              <a:defRPr/>
            </a:pPr>
            <a:r>
              <a:rPr lang="en-US"/>
              <a:t>(C) Istra Informaticki Inzenjering</a:t>
            </a:r>
          </a:p>
        </p:txBody>
      </p:sp>
      <p:sp>
        <p:nvSpPr>
          <p:cNvPr id="2053" name="Rectangle 5">
            <a:extLst>
              <a:ext uri="{FF2B5EF4-FFF2-40B4-BE49-F238E27FC236}">
                <a16:creationId xmlns:a16="http://schemas.microsoft.com/office/drawing/2014/main" id="{247A12B8-9373-7BAA-1EAD-C2EB7F9F4A5F}"/>
              </a:ext>
            </a:extLst>
          </p:cNvPr>
          <p:cNvSpPr>
            <a:spLocks noGrp="1" noChangeArrowheads="1"/>
          </p:cNvSpPr>
          <p:nvPr>
            <p:ph type="sldNum" sz="quarter" idx="5"/>
          </p:nvPr>
        </p:nvSpPr>
        <p:spPr bwMode="auto">
          <a:xfrm>
            <a:off x="3775075" y="9340850"/>
            <a:ext cx="2887663" cy="493713"/>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solidFill>
                  <a:schemeClr val="tx1"/>
                </a:solidFill>
                <a:latin typeface="Times New Roman" panose="02020603050405020304" pitchFamily="18" charset="0"/>
              </a:defRPr>
            </a:lvl1pPr>
          </a:lstStyle>
          <a:p>
            <a:fld id="{F95AEE47-0764-4EB5-A008-24F12D2AB19F}" type="slidenum">
              <a:rPr lang="en-US" altLang="sr-Latn-RS"/>
              <a:pPr/>
              <a:t>‹#›</a:t>
            </a:fld>
            <a:endParaRPr lang="en-US" altLang="sr-Latn-RS"/>
          </a:p>
        </p:txBody>
      </p:sp>
      <p:sp>
        <p:nvSpPr>
          <p:cNvPr id="2054" name="Rectangle 6">
            <a:extLst>
              <a:ext uri="{FF2B5EF4-FFF2-40B4-BE49-F238E27FC236}">
                <a16:creationId xmlns:a16="http://schemas.microsoft.com/office/drawing/2014/main" id="{FC8C26CC-B391-7F06-9934-4310544F1E7F}"/>
              </a:ext>
            </a:extLst>
          </p:cNvPr>
          <p:cNvSpPr>
            <a:spLocks noGrp="1" noChangeArrowheads="1"/>
          </p:cNvSpPr>
          <p:nvPr>
            <p:ph type="body" sz="quarter" idx="3"/>
          </p:nvPr>
        </p:nvSpPr>
        <p:spPr bwMode="auto">
          <a:xfrm>
            <a:off x="889000" y="4670425"/>
            <a:ext cx="4884738" cy="44259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5" name="Rectangle 7">
            <a:extLst>
              <a:ext uri="{FF2B5EF4-FFF2-40B4-BE49-F238E27FC236}">
                <a16:creationId xmlns:a16="http://schemas.microsoft.com/office/drawing/2014/main" id="{C3428620-19CB-D8C6-D4D1-3A3CCEB368F3}"/>
              </a:ext>
            </a:extLst>
          </p:cNvPr>
          <p:cNvSpPr>
            <a:spLocks noGrp="1" noRot="1" noChangeAspect="1" noChangeArrowheads="1" noTextEdit="1"/>
          </p:cNvSpPr>
          <p:nvPr>
            <p:ph type="sldImg" idx="2"/>
          </p:nvPr>
        </p:nvSpPr>
        <p:spPr bwMode="auto">
          <a:xfrm>
            <a:off x="881063" y="742950"/>
            <a:ext cx="4900612" cy="36750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7BB264F-B67A-A3E1-B4CC-1150ED38432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r>
              <a:rPr lang="en-US" altLang="sr-Latn-RS">
                <a:solidFill>
                  <a:schemeClr val="tx1"/>
                </a:solidFill>
                <a:latin typeface="Times New Roman" panose="02020603050405020304" pitchFamily="18" charset="0"/>
              </a:rPr>
              <a:t>START UP 2011</a:t>
            </a:r>
          </a:p>
        </p:txBody>
      </p:sp>
      <p:sp>
        <p:nvSpPr>
          <p:cNvPr id="5123" name="Rectangle 3">
            <a:extLst>
              <a:ext uri="{FF2B5EF4-FFF2-40B4-BE49-F238E27FC236}">
                <a16:creationId xmlns:a16="http://schemas.microsoft.com/office/drawing/2014/main" id="{2FAF1857-95D0-2D60-2102-3A38426C113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fld id="{9AC52388-3FCD-4D76-8377-22F8B293BBCD}" type="datetime1">
              <a:rPr lang="en-US" altLang="sr-Latn-RS" smtClean="0">
                <a:solidFill>
                  <a:schemeClr val="tx1"/>
                </a:solidFill>
                <a:latin typeface="Times New Roman" panose="02020603050405020304" pitchFamily="18" charset="0"/>
              </a:rPr>
              <a:pPr/>
              <a:t>10/19/2023</a:t>
            </a:fld>
            <a:endParaRPr lang="en-US" altLang="sr-Latn-RS">
              <a:solidFill>
                <a:schemeClr val="tx1"/>
              </a:solidFill>
              <a:latin typeface="Times New Roman" panose="02020603050405020304" pitchFamily="18" charset="0"/>
            </a:endParaRPr>
          </a:p>
        </p:txBody>
      </p:sp>
      <p:sp>
        <p:nvSpPr>
          <p:cNvPr id="5124" name="Rectangle 4">
            <a:extLst>
              <a:ext uri="{FF2B5EF4-FFF2-40B4-BE49-F238E27FC236}">
                <a16:creationId xmlns:a16="http://schemas.microsoft.com/office/drawing/2014/main" id="{26621D6F-CD66-DD51-C893-7D9401A6F9F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r>
              <a:rPr lang="en-US" altLang="sr-Latn-RS">
                <a:solidFill>
                  <a:schemeClr val="tx1"/>
                </a:solidFill>
                <a:latin typeface="Times New Roman" panose="02020603050405020304" pitchFamily="18" charset="0"/>
              </a:rPr>
              <a:t>(C) Istra Informaticki Inzenjering 2011</a:t>
            </a:r>
          </a:p>
        </p:txBody>
      </p:sp>
      <p:sp>
        <p:nvSpPr>
          <p:cNvPr id="5125" name="Rectangle 5">
            <a:extLst>
              <a:ext uri="{FF2B5EF4-FFF2-40B4-BE49-F238E27FC236}">
                <a16:creationId xmlns:a16="http://schemas.microsoft.com/office/drawing/2014/main" id="{9FEE3FF1-565B-A2A9-AB7D-F7FBC9225E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fld id="{4C3ED693-B8CC-4D9B-B1B5-2DC8071650D9}" type="slidenum">
              <a:rPr lang="en-US" altLang="sr-Latn-RS">
                <a:solidFill>
                  <a:schemeClr val="tx1"/>
                </a:solidFill>
                <a:latin typeface="Times New Roman" panose="02020603050405020304" pitchFamily="18" charset="0"/>
              </a:rPr>
              <a:pPr/>
              <a:t>1</a:t>
            </a:fld>
            <a:endParaRPr lang="en-US" altLang="sr-Latn-RS">
              <a:solidFill>
                <a:schemeClr val="tx1"/>
              </a:solidFill>
              <a:latin typeface="Times New Roman" panose="02020603050405020304" pitchFamily="18" charset="0"/>
            </a:endParaRPr>
          </a:p>
        </p:txBody>
      </p:sp>
      <p:sp>
        <p:nvSpPr>
          <p:cNvPr id="5126" name="Rectangle 2">
            <a:extLst>
              <a:ext uri="{FF2B5EF4-FFF2-40B4-BE49-F238E27FC236}">
                <a16:creationId xmlns:a16="http://schemas.microsoft.com/office/drawing/2014/main" id="{691F380B-6020-6009-3D27-B05A6A2C8460}"/>
              </a:ext>
            </a:extLst>
          </p:cNvPr>
          <p:cNvSpPr>
            <a:spLocks noGrp="1" noRot="1" noChangeAspect="1" noChangeArrowheads="1" noTextEdit="1"/>
          </p:cNvSpPr>
          <p:nvPr>
            <p:ph type="sldImg"/>
          </p:nvPr>
        </p:nvSpPr>
        <p:spPr>
          <a:ln/>
        </p:spPr>
      </p:sp>
      <p:sp>
        <p:nvSpPr>
          <p:cNvPr id="5127" name="Rectangle 3">
            <a:extLst>
              <a:ext uri="{FF2B5EF4-FFF2-40B4-BE49-F238E27FC236}">
                <a16:creationId xmlns:a16="http://schemas.microsoft.com/office/drawing/2014/main" id="{BD979992-7DC1-55CE-C1C5-AB0BE4D723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altLang="sr-Latn-R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798A3C0-9818-7273-9A8E-E5EA48F0C46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r>
              <a:rPr lang="en-US" altLang="sr-Latn-RS">
                <a:solidFill>
                  <a:schemeClr val="tx1"/>
                </a:solidFill>
                <a:latin typeface="Times New Roman" panose="02020603050405020304" pitchFamily="18" charset="0"/>
              </a:rPr>
              <a:t>START UP 2011</a:t>
            </a:r>
          </a:p>
        </p:txBody>
      </p:sp>
      <p:sp>
        <p:nvSpPr>
          <p:cNvPr id="23555" name="Rectangle 3">
            <a:extLst>
              <a:ext uri="{FF2B5EF4-FFF2-40B4-BE49-F238E27FC236}">
                <a16:creationId xmlns:a16="http://schemas.microsoft.com/office/drawing/2014/main" id="{B3A30EAA-D19C-CA7F-133A-070FE9B454D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fld id="{A62B7EF8-5254-4FB5-98CA-7A995CE1396A}" type="datetime1">
              <a:rPr lang="en-US" altLang="sr-Latn-RS" smtClean="0">
                <a:solidFill>
                  <a:schemeClr val="tx1"/>
                </a:solidFill>
                <a:latin typeface="Times New Roman" panose="02020603050405020304" pitchFamily="18" charset="0"/>
              </a:rPr>
              <a:pPr/>
              <a:t>10/19/2023</a:t>
            </a:fld>
            <a:endParaRPr lang="en-US" altLang="sr-Latn-RS">
              <a:solidFill>
                <a:schemeClr val="tx1"/>
              </a:solidFill>
              <a:latin typeface="Times New Roman" panose="02020603050405020304" pitchFamily="18" charset="0"/>
            </a:endParaRPr>
          </a:p>
        </p:txBody>
      </p:sp>
      <p:sp>
        <p:nvSpPr>
          <p:cNvPr id="23556" name="Rectangle 4">
            <a:extLst>
              <a:ext uri="{FF2B5EF4-FFF2-40B4-BE49-F238E27FC236}">
                <a16:creationId xmlns:a16="http://schemas.microsoft.com/office/drawing/2014/main" id="{E459E790-0A06-5EB5-A975-D96BCFA726F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r>
              <a:rPr lang="en-US" altLang="sr-Latn-RS">
                <a:solidFill>
                  <a:schemeClr val="tx1"/>
                </a:solidFill>
                <a:latin typeface="Times New Roman" panose="02020603050405020304" pitchFamily="18" charset="0"/>
              </a:rPr>
              <a:t>(C) Istra Informaticki Inzenjering 2011</a:t>
            </a:r>
          </a:p>
        </p:txBody>
      </p:sp>
      <p:sp>
        <p:nvSpPr>
          <p:cNvPr id="23557" name="Rectangle 5">
            <a:extLst>
              <a:ext uri="{FF2B5EF4-FFF2-40B4-BE49-F238E27FC236}">
                <a16:creationId xmlns:a16="http://schemas.microsoft.com/office/drawing/2014/main" id="{CDA0C7EC-635D-AB16-3290-A4E91F95D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fld id="{848D9B71-CA99-49EA-A903-DBCBBE8DC7E5}" type="slidenum">
              <a:rPr lang="en-US" altLang="sr-Latn-RS">
                <a:solidFill>
                  <a:schemeClr val="tx1"/>
                </a:solidFill>
                <a:latin typeface="Times New Roman" panose="02020603050405020304" pitchFamily="18" charset="0"/>
              </a:rPr>
              <a:pPr/>
              <a:t>28</a:t>
            </a:fld>
            <a:endParaRPr lang="en-US" altLang="sr-Latn-RS">
              <a:solidFill>
                <a:schemeClr val="tx1"/>
              </a:solidFill>
              <a:latin typeface="Times New Roman" panose="02020603050405020304" pitchFamily="18" charset="0"/>
            </a:endParaRPr>
          </a:p>
        </p:txBody>
      </p:sp>
      <p:sp>
        <p:nvSpPr>
          <p:cNvPr id="23558" name="Rectangle 2">
            <a:extLst>
              <a:ext uri="{FF2B5EF4-FFF2-40B4-BE49-F238E27FC236}">
                <a16:creationId xmlns:a16="http://schemas.microsoft.com/office/drawing/2014/main" id="{C967404F-BA77-C71E-5E67-AD9A2F63FAE6}"/>
              </a:ext>
            </a:extLst>
          </p:cNvPr>
          <p:cNvSpPr>
            <a:spLocks noGrp="1" noRot="1" noChangeAspect="1" noChangeArrowheads="1" noTextEdit="1"/>
          </p:cNvSpPr>
          <p:nvPr>
            <p:ph type="sldImg"/>
          </p:nvPr>
        </p:nvSpPr>
        <p:spPr>
          <a:ln/>
        </p:spPr>
      </p:sp>
      <p:sp>
        <p:nvSpPr>
          <p:cNvPr id="23559" name="Rectangle 3">
            <a:extLst>
              <a:ext uri="{FF2B5EF4-FFF2-40B4-BE49-F238E27FC236}">
                <a16:creationId xmlns:a16="http://schemas.microsoft.com/office/drawing/2014/main" id="{2CA8162A-3548-F1E6-C3A9-F90B1D55A1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altLang="sr-Latn-R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Tree>
    <p:extLst>
      <p:ext uri="{BB962C8B-B14F-4D97-AF65-F5344CB8AC3E}">
        <p14:creationId xmlns:p14="http://schemas.microsoft.com/office/powerpoint/2010/main" val="666867931"/>
      </p:ext>
    </p:extLst>
  </p:cSld>
  <p:clrMapOvr>
    <a:masterClrMapping/>
  </p:clrMapOvr>
  <p:transition spd="med" advClick="0" advTm="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2020937720"/>
      </p:ext>
    </p:extLst>
  </p:cSld>
  <p:clrMapOvr>
    <a:masterClrMapping/>
  </p:clrMapOvr>
  <p:transition spd="med" advClick="0" advTm="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228600"/>
            <a:ext cx="2000250" cy="5867400"/>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228600"/>
            <a:ext cx="58483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80547594"/>
      </p:ext>
    </p:extLst>
  </p:cSld>
  <p:clrMapOvr>
    <a:masterClrMapping/>
  </p:clrMapOvr>
  <p:transition spd="med" advClick="0" advTm="2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itle 3"/>
          <p:cNvSpPr>
            <a:spLocks noGrp="1"/>
          </p:cNvSpPr>
          <p:nvPr>
            <p:ph type="title"/>
          </p:nvPr>
        </p:nvSpPr>
        <p:spPr/>
        <p:txBody>
          <a:bodyPr/>
          <a:lstStyle/>
          <a:p>
            <a:r>
              <a:rPr lang="en-US"/>
              <a:t>Click to edit Master title style</a:t>
            </a:r>
            <a:endParaRPr lang="hr-HR"/>
          </a:p>
        </p:txBody>
      </p:sp>
    </p:spTree>
    <p:extLst>
      <p:ext uri="{BB962C8B-B14F-4D97-AF65-F5344CB8AC3E}">
        <p14:creationId xmlns:p14="http://schemas.microsoft.com/office/powerpoint/2010/main" val="2985181492"/>
      </p:ext>
    </p:extLst>
  </p:cSld>
  <p:clrMapOvr>
    <a:masterClrMapping/>
  </p:clrMapOvr>
  <p:transition spd="med" advClick="0" advTm="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6074391"/>
      </p:ext>
    </p:extLst>
  </p:cSld>
  <p:clrMapOvr>
    <a:masterClrMapping/>
  </p:clrMapOvr>
  <p:transition spd="med" advClick="0" advTm="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800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962670358"/>
      </p:ext>
    </p:extLst>
  </p:cSld>
  <p:clrMapOvr>
    <a:masterClrMapping/>
  </p:clrMapOvr>
  <p:transition spd="med" advClick="0" advTm="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2722284403"/>
      </p:ext>
    </p:extLst>
  </p:cSld>
  <p:clrMapOvr>
    <a:masterClrMapping/>
  </p:clrMapOvr>
  <p:transition spd="med" advClick="0" advTm="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Tree>
    <p:extLst>
      <p:ext uri="{BB962C8B-B14F-4D97-AF65-F5344CB8AC3E}">
        <p14:creationId xmlns:p14="http://schemas.microsoft.com/office/powerpoint/2010/main" val="714285434"/>
      </p:ext>
    </p:extLst>
  </p:cSld>
  <p:clrMapOvr>
    <a:masterClrMapping/>
  </p:clrMapOvr>
  <p:transition spd="med" advClick="0" advTm="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681795"/>
      </p:ext>
    </p:extLst>
  </p:cSld>
  <p:clrMapOvr>
    <a:masterClrMapping/>
  </p:clrMapOvr>
  <p:transition spd="med" advClick="0" advTm="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3915211"/>
      </p:ext>
    </p:extLst>
  </p:cSld>
  <p:clrMapOvr>
    <a:masterClrMapping/>
  </p:clrMapOvr>
  <p:transition spd="med" advClick="0" advTm="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7426486"/>
      </p:ext>
    </p:extLst>
  </p:cSld>
  <p:clrMapOvr>
    <a:masterClrMapping/>
  </p:clrMapOvr>
  <p:transition spd="med" advClick="0" advTm="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13">
            <a:extLst>
              <a:ext uri="{FF2B5EF4-FFF2-40B4-BE49-F238E27FC236}">
                <a16:creationId xmlns:a16="http://schemas.microsoft.com/office/drawing/2014/main" id="{48F4CF31-C6B2-F56D-E5E2-07B9E7538034}"/>
              </a:ext>
            </a:extLst>
          </p:cNvPr>
          <p:cNvSpPr>
            <a:spLocks noChangeArrowheads="1"/>
          </p:cNvSpPr>
          <p:nvPr userDrawn="1"/>
        </p:nvSpPr>
        <p:spPr bwMode="auto">
          <a:xfrm>
            <a:off x="0" y="6559550"/>
            <a:ext cx="9144000" cy="273050"/>
          </a:xfrm>
          <a:prstGeom prst="rect">
            <a:avLst/>
          </a:prstGeom>
          <a:solidFill>
            <a:srgbClr val="BF1E74">
              <a:alpha val="95686"/>
            </a:srgbClr>
          </a:solidFill>
          <a:ln>
            <a:noFill/>
          </a:ln>
        </p:spPr>
        <p:txBody>
          <a:bodyPr anchor="ct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algn="ctr"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6pPr>
            <a:lvl7pPr marL="2971800" indent="-228600" algn="ctr"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7pPr>
            <a:lvl8pPr marL="3429000" indent="-228600" algn="ctr"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8pPr>
            <a:lvl9pPr marL="3886200" indent="-228600" algn="ctr"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9pPr>
          </a:lstStyle>
          <a:p>
            <a:pPr algn="ctr" eaLnBrk="1" hangingPunct="1">
              <a:defRPr/>
            </a:pPr>
            <a:endParaRPr lang="sr-Latn-RS" altLang="sr-Latn-RS">
              <a:solidFill>
                <a:srgbClr val="ED1A3A"/>
              </a:solidFill>
            </a:endParaRPr>
          </a:p>
        </p:txBody>
      </p:sp>
      <p:sp>
        <p:nvSpPr>
          <p:cNvPr id="1029" name="Rectangle 5">
            <a:extLst>
              <a:ext uri="{FF2B5EF4-FFF2-40B4-BE49-F238E27FC236}">
                <a16:creationId xmlns:a16="http://schemas.microsoft.com/office/drawing/2014/main" id="{B17E7BAD-E381-80CB-5FC7-8016A603F337}"/>
              </a:ext>
            </a:extLst>
          </p:cNvPr>
          <p:cNvSpPr>
            <a:spLocks noGrp="1" noChangeArrowheads="1"/>
          </p:cNvSpPr>
          <p:nvPr>
            <p:ph type="title"/>
          </p:nvPr>
        </p:nvSpPr>
        <p:spPr bwMode="auto">
          <a:xfrm>
            <a:off x="3184525" y="115888"/>
            <a:ext cx="5851525" cy="371475"/>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hr-HR" dirty="0"/>
              <a:t>NASLOV SLAJDA</a:t>
            </a:r>
            <a:endParaRPr lang="en-US" dirty="0"/>
          </a:p>
        </p:txBody>
      </p:sp>
      <p:sp>
        <p:nvSpPr>
          <p:cNvPr id="1028" name="Rectangle 6">
            <a:extLst>
              <a:ext uri="{FF2B5EF4-FFF2-40B4-BE49-F238E27FC236}">
                <a16:creationId xmlns:a16="http://schemas.microsoft.com/office/drawing/2014/main" id="{9EDF4A18-F8A4-1E0A-98A3-D0A1696906C9}"/>
              </a:ext>
            </a:extLst>
          </p:cNvPr>
          <p:cNvSpPr>
            <a:spLocks noGrp="1" noChangeArrowheads="1"/>
          </p:cNvSpPr>
          <p:nvPr>
            <p:ph type="body" idx="1"/>
          </p:nvPr>
        </p:nvSpPr>
        <p:spPr bwMode="auto">
          <a:xfrm>
            <a:off x="838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sr-Latn-RS"/>
              <a:t>Prvi nivo</a:t>
            </a:r>
          </a:p>
          <a:p>
            <a:pPr lvl="1"/>
            <a:r>
              <a:rPr lang="en-US" altLang="sr-Latn-RS"/>
              <a:t>Drugi nivo</a:t>
            </a:r>
          </a:p>
          <a:p>
            <a:pPr lvl="2"/>
            <a:r>
              <a:rPr lang="en-US" altLang="sr-Latn-RS"/>
              <a:t>Treći nivo</a:t>
            </a:r>
          </a:p>
          <a:p>
            <a:pPr lvl="3"/>
            <a:r>
              <a:rPr lang="en-US" altLang="sr-Latn-RS"/>
              <a:t>Četvrti nivo</a:t>
            </a:r>
          </a:p>
        </p:txBody>
      </p:sp>
      <p:sp>
        <p:nvSpPr>
          <p:cNvPr id="2" name="Rectangle 7">
            <a:extLst>
              <a:ext uri="{FF2B5EF4-FFF2-40B4-BE49-F238E27FC236}">
                <a16:creationId xmlns:a16="http://schemas.microsoft.com/office/drawing/2014/main" id="{BCD879BE-B12C-CD06-7F5F-970830ADDE14}"/>
              </a:ext>
            </a:extLst>
          </p:cNvPr>
          <p:cNvSpPr>
            <a:spLocks noChangeArrowheads="1"/>
          </p:cNvSpPr>
          <p:nvPr/>
        </p:nvSpPr>
        <p:spPr bwMode="auto">
          <a:xfrm>
            <a:off x="7956550" y="6538913"/>
            <a:ext cx="814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r>
              <a:rPr lang="en-US" altLang="sr-Latn-RS" sz="1000">
                <a:solidFill>
                  <a:srgbClr val="676767"/>
                </a:solidFill>
                <a:latin typeface="Calibri" panose="020F0502020204030204" pitchFamily="34" charset="0"/>
              </a:rPr>
              <a:t>Stranica </a:t>
            </a:r>
            <a:fld id="{50428627-7A1C-444C-8C58-03E661A0F514}" type="slidenum">
              <a:rPr lang="en-US" altLang="sr-Latn-RS" sz="1000">
                <a:solidFill>
                  <a:srgbClr val="676767"/>
                </a:solidFill>
                <a:latin typeface="Calibri" panose="020F0502020204030204" pitchFamily="34" charset="0"/>
              </a:rPr>
              <a:pPr/>
              <a:t>‹#›</a:t>
            </a:fld>
            <a:r>
              <a:rPr lang="en-US" altLang="sr-Latn-RS" sz="1000">
                <a:solidFill>
                  <a:srgbClr val="676767"/>
                </a:solidFill>
                <a:latin typeface="Calibri" panose="020F0502020204030204" pitchFamily="34" charset="0"/>
              </a:rPr>
              <a:t> </a:t>
            </a:r>
          </a:p>
        </p:txBody>
      </p:sp>
      <p:sp>
        <p:nvSpPr>
          <p:cNvPr id="1033" name="Rectangle 11">
            <a:extLst>
              <a:ext uri="{FF2B5EF4-FFF2-40B4-BE49-F238E27FC236}">
                <a16:creationId xmlns:a16="http://schemas.microsoft.com/office/drawing/2014/main" id="{CC980591-0CA3-B4B2-F8F2-9D4544F46287}"/>
              </a:ext>
            </a:extLst>
          </p:cNvPr>
          <p:cNvSpPr>
            <a:spLocks noChangeArrowheads="1"/>
          </p:cNvSpPr>
          <p:nvPr/>
        </p:nvSpPr>
        <p:spPr bwMode="auto">
          <a:xfrm>
            <a:off x="2209800" y="6583363"/>
            <a:ext cx="47117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38" tIns="30162" rIns="58738" bIns="30162">
            <a:spAutoFit/>
          </a:bodyPr>
          <a:lstStyle>
            <a:lvl1pPr defTabSz="582613">
              <a:defRPr>
                <a:solidFill>
                  <a:srgbClr val="232323"/>
                </a:solidFill>
                <a:latin typeface="Bookman Old Style" panose="02050604050505020204" pitchFamily="18" charset="0"/>
              </a:defRPr>
            </a:lvl1pPr>
            <a:lvl2pPr marL="742950" indent="-285750" defTabSz="582613">
              <a:defRPr>
                <a:solidFill>
                  <a:srgbClr val="232323"/>
                </a:solidFill>
                <a:latin typeface="Bookman Old Style" panose="02050604050505020204" pitchFamily="18" charset="0"/>
              </a:defRPr>
            </a:lvl2pPr>
            <a:lvl3pPr marL="1143000" indent="-228600" defTabSz="582613">
              <a:defRPr>
                <a:solidFill>
                  <a:srgbClr val="232323"/>
                </a:solidFill>
                <a:latin typeface="Bookman Old Style" panose="02050604050505020204" pitchFamily="18" charset="0"/>
              </a:defRPr>
            </a:lvl3pPr>
            <a:lvl4pPr marL="1600200" indent="-228600" defTabSz="582613">
              <a:defRPr>
                <a:solidFill>
                  <a:srgbClr val="232323"/>
                </a:solidFill>
                <a:latin typeface="Bookman Old Style" panose="02050604050505020204" pitchFamily="18" charset="0"/>
              </a:defRPr>
            </a:lvl4pPr>
            <a:lvl5pPr marL="2057400" indent="-228600" defTabSz="582613">
              <a:defRPr>
                <a:solidFill>
                  <a:srgbClr val="232323"/>
                </a:solidFill>
                <a:latin typeface="Bookman Old Style" panose="02050604050505020204" pitchFamily="18" charset="0"/>
              </a:defRPr>
            </a:lvl5pPr>
            <a:lvl6pPr marL="2514600" indent="-228600" algn="ctr" defTabSz="582613"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6pPr>
            <a:lvl7pPr marL="2971800" indent="-228600" algn="ctr" defTabSz="582613"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7pPr>
            <a:lvl8pPr marL="3429000" indent="-228600" algn="ctr" defTabSz="582613"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8pPr>
            <a:lvl9pPr marL="3886200" indent="-228600" algn="ctr" defTabSz="582613" eaLnBrk="0" fontAlgn="base" hangingPunct="0">
              <a:lnSpc>
                <a:spcPct val="50000"/>
              </a:lnSpc>
              <a:spcBef>
                <a:spcPct val="50000"/>
              </a:spcBef>
              <a:spcAft>
                <a:spcPct val="0"/>
              </a:spcAft>
              <a:buChar char="-"/>
              <a:defRPr>
                <a:solidFill>
                  <a:srgbClr val="232323"/>
                </a:solidFill>
                <a:latin typeface="Bookman Old Style" panose="02050604050505020204" pitchFamily="18" charset="0"/>
              </a:defRPr>
            </a:lvl9pPr>
          </a:lstStyle>
          <a:p>
            <a:pPr algn="ctr">
              <a:defRPr/>
            </a:pPr>
            <a:r>
              <a:rPr lang="en-US" altLang="sr-Latn-RS" sz="1100" b="1" dirty="0">
                <a:latin typeface="+mn-lt"/>
              </a:rPr>
              <a:t>© </a:t>
            </a:r>
            <a:r>
              <a:rPr lang="hr-HR" altLang="sr-Latn-RS" sz="1100" b="1" dirty="0">
                <a:latin typeface="+mn-lt"/>
              </a:rPr>
              <a:t>2023</a:t>
            </a:r>
            <a:r>
              <a:rPr lang="en-US" altLang="sr-Latn-RS" sz="1100" b="1" dirty="0">
                <a:latin typeface="+mn-lt"/>
              </a:rPr>
              <a:t> ISTRA </a:t>
            </a:r>
            <a:r>
              <a:rPr lang="hr-HR" altLang="sr-Latn-RS" sz="1100" b="1" dirty="0">
                <a:latin typeface="+mn-lt"/>
              </a:rPr>
              <a:t>TECH d.o.o.  www.istratech.hr</a:t>
            </a:r>
            <a:endParaRPr lang="en-US" altLang="sr-Latn-RS" sz="1100" b="1" dirty="0">
              <a:latin typeface="+mn-lt"/>
            </a:endParaRPr>
          </a:p>
        </p:txBody>
      </p:sp>
      <p:sp>
        <p:nvSpPr>
          <p:cNvPr id="1032" name="Rectangle 11">
            <a:extLst>
              <a:ext uri="{FF2B5EF4-FFF2-40B4-BE49-F238E27FC236}">
                <a16:creationId xmlns:a16="http://schemas.microsoft.com/office/drawing/2014/main" id="{EF038D01-09E3-0BD0-57D9-E9E98392489F}"/>
              </a:ext>
            </a:extLst>
          </p:cNvPr>
          <p:cNvSpPr>
            <a:spLocks noChangeArrowheads="1"/>
          </p:cNvSpPr>
          <p:nvPr userDrawn="1"/>
        </p:nvSpPr>
        <p:spPr bwMode="auto">
          <a:xfrm>
            <a:off x="104775"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pPr>
              <a:defRPr/>
            </a:pPr>
            <a:endParaRPr lang="hr-HR" altLang="sr-Latn-RS"/>
          </a:p>
        </p:txBody>
      </p:sp>
      <p:pic>
        <p:nvPicPr>
          <p:cNvPr id="3" name="Picture 10">
            <a:extLst>
              <a:ext uri="{FF2B5EF4-FFF2-40B4-BE49-F238E27FC236}">
                <a16:creationId xmlns:a16="http://schemas.microsoft.com/office/drawing/2014/main" id="{727DB538-C803-B3EA-C36D-1313A4C0A06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4775" y="115888"/>
            <a:ext cx="19462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1">
            <a:extLst>
              <a:ext uri="{FF2B5EF4-FFF2-40B4-BE49-F238E27FC236}">
                <a16:creationId xmlns:a16="http://schemas.microsoft.com/office/drawing/2014/main" id="{D5A0364F-8C46-C8A2-64C9-DD1FC874873E}"/>
              </a:ext>
            </a:extLst>
          </p:cNvPr>
          <p:cNvSpPr>
            <a:spLocks noChangeArrowheads="1"/>
          </p:cNvSpPr>
          <p:nvPr userDrawn="1"/>
        </p:nvSpPr>
        <p:spPr bwMode="auto">
          <a:xfrm>
            <a:off x="0" y="6565900"/>
            <a:ext cx="26003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232323"/>
                </a:solidFill>
                <a:latin typeface="Bookman Old Style" panose="02050604050505020204" pitchFamily="18" charset="0"/>
              </a:defRPr>
            </a:lvl1pPr>
            <a:lvl2pPr marL="742950" indent="-285750">
              <a:defRPr>
                <a:solidFill>
                  <a:srgbClr val="232323"/>
                </a:solidFill>
                <a:latin typeface="Bookman Old Style" panose="02050604050505020204" pitchFamily="18" charset="0"/>
              </a:defRPr>
            </a:lvl2pPr>
            <a:lvl3pPr marL="1143000" indent="-228600">
              <a:defRPr>
                <a:solidFill>
                  <a:srgbClr val="232323"/>
                </a:solidFill>
                <a:latin typeface="Bookman Old Style" panose="02050604050505020204" pitchFamily="18" charset="0"/>
              </a:defRPr>
            </a:lvl3pPr>
            <a:lvl4pPr marL="1600200" indent="-228600">
              <a:defRPr>
                <a:solidFill>
                  <a:srgbClr val="232323"/>
                </a:solidFill>
                <a:latin typeface="Bookman Old Style" panose="02050604050505020204" pitchFamily="18" charset="0"/>
              </a:defRPr>
            </a:lvl4pPr>
            <a:lvl5pPr marL="2057400" indent="-228600">
              <a:defRPr>
                <a:solidFill>
                  <a:srgbClr val="232323"/>
                </a:solidFill>
                <a:latin typeface="Bookman Old Style" panose="02050604050505020204" pitchFamily="18" charset="0"/>
              </a:defRPr>
            </a:lvl5pPr>
            <a:lvl6pPr marL="2514600" indent="-228600" eaLnBrk="0" fontAlgn="base" hangingPunct="0">
              <a:spcBef>
                <a:spcPct val="0"/>
              </a:spcBef>
              <a:spcAft>
                <a:spcPct val="0"/>
              </a:spcAft>
              <a:defRPr>
                <a:solidFill>
                  <a:srgbClr val="232323"/>
                </a:solidFill>
                <a:latin typeface="Bookman Old Style" panose="02050604050505020204" pitchFamily="18" charset="0"/>
              </a:defRPr>
            </a:lvl6pPr>
            <a:lvl7pPr marL="2971800" indent="-228600" eaLnBrk="0" fontAlgn="base" hangingPunct="0">
              <a:spcBef>
                <a:spcPct val="0"/>
              </a:spcBef>
              <a:spcAft>
                <a:spcPct val="0"/>
              </a:spcAft>
              <a:defRPr>
                <a:solidFill>
                  <a:srgbClr val="232323"/>
                </a:solidFill>
                <a:latin typeface="Bookman Old Style" panose="02050604050505020204" pitchFamily="18" charset="0"/>
              </a:defRPr>
            </a:lvl7pPr>
            <a:lvl8pPr marL="3429000" indent="-228600" eaLnBrk="0" fontAlgn="base" hangingPunct="0">
              <a:spcBef>
                <a:spcPct val="0"/>
              </a:spcBef>
              <a:spcAft>
                <a:spcPct val="0"/>
              </a:spcAft>
              <a:defRPr>
                <a:solidFill>
                  <a:srgbClr val="232323"/>
                </a:solidFill>
                <a:latin typeface="Bookman Old Style" panose="02050604050505020204" pitchFamily="18" charset="0"/>
              </a:defRPr>
            </a:lvl8pPr>
            <a:lvl9pPr marL="3886200" indent="-228600" eaLnBrk="0" fontAlgn="base" hangingPunct="0">
              <a:spcBef>
                <a:spcPct val="0"/>
              </a:spcBef>
              <a:spcAft>
                <a:spcPct val="0"/>
              </a:spcAft>
              <a:defRPr>
                <a:solidFill>
                  <a:srgbClr val="232323"/>
                </a:solidFill>
                <a:latin typeface="Bookman Old Style" panose="02050604050505020204" pitchFamily="18" charset="0"/>
              </a:defRPr>
            </a:lvl9pPr>
          </a:lstStyle>
          <a:p>
            <a:pPr>
              <a:defRPr/>
            </a:pPr>
            <a:r>
              <a:rPr lang="hr-HR" altLang="sr-Latn-RS" sz="1100" b="1">
                <a:solidFill>
                  <a:srgbClr val="222222"/>
                </a:solidFill>
                <a:latin typeface="Calibri" panose="020F0502020204030204" pitchFamily="34" charset="0"/>
              </a:rPr>
              <a:t>FTHM </a:t>
            </a:r>
            <a:r>
              <a:rPr lang="pt-BR" altLang="sr-Latn-RS" sz="1100" b="1">
                <a:solidFill>
                  <a:srgbClr val="222222"/>
                </a:solidFill>
                <a:latin typeface="Calibri" panose="020F0502020204030204" pitchFamily="34" charset="0"/>
              </a:rPr>
              <a:t>Alumni</a:t>
            </a:r>
            <a:r>
              <a:rPr lang="hr-HR" altLang="sr-Latn-RS" sz="1100" b="1">
                <a:solidFill>
                  <a:srgbClr val="222222"/>
                </a:solidFill>
                <a:latin typeface="Calibri" panose="020F0502020204030204" pitchFamily="34" charset="0"/>
              </a:rPr>
              <a:t> </a:t>
            </a:r>
            <a:r>
              <a:rPr lang="pt-BR" altLang="sr-Latn-RS" sz="1100" b="1">
                <a:solidFill>
                  <a:srgbClr val="222222"/>
                </a:solidFill>
                <a:latin typeface="Calibri" panose="020F0502020204030204" pitchFamily="34" charset="0"/>
              </a:rPr>
              <a:t>Plitvic</a:t>
            </a:r>
            <a:r>
              <a:rPr lang="hr-HR" altLang="sr-Latn-RS" sz="1100" b="1">
                <a:solidFill>
                  <a:srgbClr val="222222"/>
                </a:solidFill>
                <a:latin typeface="Calibri" panose="020F0502020204030204" pitchFamily="34" charset="0"/>
              </a:rPr>
              <a:t>e – AI u kampovima</a:t>
            </a:r>
            <a:endParaRPr lang="hr-HR" altLang="sr-Latn-RS" sz="1100">
              <a:latin typeface="Calibri" panose="020F0502020204030204" pitchFamily="34" charset="0"/>
            </a:endParaRPr>
          </a:p>
        </p:txBody>
      </p:sp>
      <p:sp>
        <p:nvSpPr>
          <p:cNvPr id="6" name="TextBox 5">
            <a:extLst>
              <a:ext uri="{FF2B5EF4-FFF2-40B4-BE49-F238E27FC236}">
                <a16:creationId xmlns:a16="http://schemas.microsoft.com/office/drawing/2014/main" id="{31AD1F93-5D7B-58DB-21B1-643AF1AF313E}"/>
              </a:ext>
            </a:extLst>
          </p:cNvPr>
          <p:cNvSpPr txBox="1"/>
          <p:nvPr userDrawn="1"/>
        </p:nvSpPr>
        <p:spPr>
          <a:xfrm>
            <a:off x="97195" y="508000"/>
            <a:ext cx="1946275" cy="276999"/>
          </a:xfrm>
          <a:prstGeom prst="rect">
            <a:avLst/>
          </a:prstGeom>
          <a:noFill/>
        </p:spPr>
        <p:txBody>
          <a:bodyPr wrap="square">
            <a:spAutoFit/>
          </a:bodyPr>
          <a:lstStyle/>
          <a:p>
            <a:r>
              <a:rPr lang="hr-HR" sz="1200" dirty="0">
                <a:effectLst/>
                <a:latin typeface="Calibri" panose="020F0502020204030204" pitchFamily="34" charset="0"/>
                <a:ea typeface="Calibri" panose="020F0502020204030204" pitchFamily="34" charset="0"/>
                <a:cs typeface="Arial" panose="020B0604020202020204" pitchFamily="34" charset="0"/>
              </a:rPr>
              <a:t>2. </a:t>
            </a:r>
            <a:r>
              <a:rPr lang="hr-HR" sz="1200" dirty="0" err="1">
                <a:effectLst/>
                <a:latin typeface="Calibri" panose="020F0502020204030204" pitchFamily="34" charset="0"/>
                <a:ea typeface="Calibri" panose="020F0502020204030204" pitchFamily="34" charset="0"/>
                <a:cs typeface="Arial" panose="020B0604020202020204" pitchFamily="34" charset="0"/>
              </a:rPr>
              <a:t>Alumni</a:t>
            </a:r>
            <a:r>
              <a:rPr lang="hr-HR" sz="1200" dirty="0">
                <a:effectLst/>
                <a:latin typeface="Calibri" panose="020F0502020204030204" pitchFamily="34" charset="0"/>
                <a:ea typeface="Calibri" panose="020F0502020204030204" pitchFamily="34" charset="0"/>
                <a:cs typeface="Arial" panose="020B0604020202020204" pitchFamily="34" charset="0"/>
              </a:rPr>
              <a:t> MKR susret FTHM </a:t>
            </a:r>
            <a:endParaRPr lang="hr-HR" sz="1200"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2000"/>
  <p:hf sldNum="0" hdr="0" ftr="0"/>
  <p:txStyles>
    <p:titleStyle>
      <a:lvl1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2pPr>
      <a:lvl3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3pPr>
      <a:lvl4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4pPr>
      <a:lvl5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5pPr>
      <a:lvl6pPr marL="4572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6pPr>
      <a:lvl7pPr marL="9144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7pPr>
      <a:lvl8pPr marL="13716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8pPr>
      <a:lvl9pPr marL="18288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9pPr>
    </p:titleStyle>
    <p:bodyStyle>
      <a:lvl1pPr marL="342900" indent="-342900" algn="l" rtl="0" eaLnBrk="0" fontAlgn="base" hangingPunct="0">
        <a:spcBef>
          <a:spcPct val="20000"/>
        </a:spcBef>
        <a:spcAft>
          <a:spcPct val="0"/>
        </a:spcAft>
        <a:buClr>
          <a:srgbClr val="232323"/>
        </a:buClr>
        <a:buFont typeface="Monotype Sorts" pitchFamily="2" charset="2"/>
        <a:buChar char="v"/>
        <a:defRPr sz="3200">
          <a:solidFill>
            <a:srgbClr val="232323"/>
          </a:solidFill>
          <a:latin typeface="+mn-lt"/>
          <a:ea typeface="+mn-ea"/>
          <a:cs typeface="+mn-cs"/>
        </a:defRPr>
      </a:lvl1pPr>
      <a:lvl2pPr marL="742950" indent="-285750" algn="l" rtl="0" eaLnBrk="0" fontAlgn="base" hangingPunct="0">
        <a:spcBef>
          <a:spcPct val="20000"/>
        </a:spcBef>
        <a:spcAft>
          <a:spcPct val="0"/>
        </a:spcAft>
        <a:buClr>
          <a:srgbClr val="232323"/>
        </a:buClr>
        <a:buChar char="•"/>
        <a:defRPr sz="2800">
          <a:solidFill>
            <a:srgbClr val="232323"/>
          </a:solidFill>
          <a:latin typeface="+mn-lt"/>
        </a:defRPr>
      </a:lvl2pPr>
      <a:lvl3pPr marL="1143000" indent="-228600" algn="l" rtl="0" eaLnBrk="0" fontAlgn="base" hangingPunct="0">
        <a:spcBef>
          <a:spcPct val="20000"/>
        </a:spcBef>
        <a:spcAft>
          <a:spcPct val="0"/>
        </a:spcAft>
        <a:buClr>
          <a:srgbClr val="232323"/>
        </a:buClr>
        <a:buChar char="•"/>
        <a:defRPr sz="2400">
          <a:solidFill>
            <a:srgbClr val="232323"/>
          </a:solidFill>
          <a:latin typeface="+mn-lt"/>
        </a:defRPr>
      </a:lvl3pPr>
      <a:lvl4pPr marL="1600200" indent="-228600" algn="l" rtl="0" eaLnBrk="0" fontAlgn="base" hangingPunct="0">
        <a:spcBef>
          <a:spcPct val="20000"/>
        </a:spcBef>
        <a:spcAft>
          <a:spcPct val="0"/>
        </a:spcAft>
        <a:buClr>
          <a:srgbClr val="232323"/>
        </a:buClr>
        <a:buChar char="•"/>
        <a:defRPr sz="2000">
          <a:solidFill>
            <a:srgbClr val="232323"/>
          </a:solidFill>
          <a:latin typeface="+mn-lt"/>
        </a:defRPr>
      </a:lvl4pPr>
      <a:lvl5pPr marL="20574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revechat.com/" TargetMode="External"/><Relationship Id="rId3" Type="http://schemas.openxmlformats.org/officeDocument/2006/relationships/hyperlink" Target="https://www.bookmebob.com/" TargetMode="External"/><Relationship Id="rId7" Type="http://schemas.openxmlformats.org/officeDocument/2006/relationships/hyperlink" Target="http://www.tidio.com/" TargetMode="External"/><Relationship Id="rId12" Type="http://schemas.openxmlformats.org/officeDocument/2006/relationships/image" Target="../media/image105.jpeg"/><Relationship Id="rId2" Type="http://schemas.openxmlformats.org/officeDocument/2006/relationships/hyperlink" Target="https://www.hijiffy.com/" TargetMode="External"/><Relationship Id="rId1" Type="http://schemas.openxmlformats.org/officeDocument/2006/relationships/slideLayout" Target="../slideLayouts/slideLayout2.xml"/><Relationship Id="rId6" Type="http://schemas.openxmlformats.org/officeDocument/2006/relationships/hyperlink" Target="http://www.chatling.ai/" TargetMode="External"/><Relationship Id="rId11" Type="http://schemas.openxmlformats.org/officeDocument/2006/relationships/hyperlink" Target="https://youtu.be/v0RO6bfkRiw" TargetMode="External"/><Relationship Id="rId5" Type="http://schemas.openxmlformats.org/officeDocument/2006/relationships/hyperlink" Target="http://www.chatbase.co/" TargetMode="External"/><Relationship Id="rId10" Type="http://schemas.openxmlformats.org/officeDocument/2006/relationships/image" Target="../media/image104.png"/><Relationship Id="rId4" Type="http://schemas.openxmlformats.org/officeDocument/2006/relationships/hyperlink" Target="https://openai.com/chatgpt" TargetMode="External"/><Relationship Id="rId9" Type="http://schemas.openxmlformats.org/officeDocument/2006/relationships/hyperlink" Target="http://www.ibm.com/products/watsonx-assistan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www.jasper.ai/" TargetMode="External"/><Relationship Id="rId7" Type="http://schemas.openxmlformats.org/officeDocument/2006/relationships/hyperlink" Target="https://youtu.be/wTWFrAxTlFo" TargetMode="External"/><Relationship Id="rId2" Type="http://schemas.openxmlformats.org/officeDocument/2006/relationships/hyperlink" Target="https://writesonic.com/" TargetMode="External"/><Relationship Id="rId1" Type="http://schemas.openxmlformats.org/officeDocument/2006/relationships/slideLayout" Target="../slideLayouts/slideLayout2.xml"/><Relationship Id="rId6" Type="http://schemas.openxmlformats.org/officeDocument/2006/relationships/hyperlink" Target="https://openai.com/chatgpt" TargetMode="External"/><Relationship Id="rId5" Type="http://schemas.openxmlformats.org/officeDocument/2006/relationships/hyperlink" Target="https://narrato.io/" TargetMode="External"/><Relationship Id="rId4" Type="http://schemas.openxmlformats.org/officeDocument/2006/relationships/hyperlink" Target="https://clickup.com/"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lexalytics.com/" TargetMode="External"/><Relationship Id="rId3" Type="http://schemas.openxmlformats.org/officeDocument/2006/relationships/image" Target="../media/image108.png"/><Relationship Id="rId7" Type="http://schemas.openxmlformats.org/officeDocument/2006/relationships/hyperlink" Target="https://www.opentext.com/products/magellan-text-mining" TargetMode="Externa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hyperlink" Target="https://www.repustate.com/" TargetMode="External"/><Relationship Id="rId5" Type="http://schemas.openxmlformats.org/officeDocument/2006/relationships/hyperlink" Target="https://www.qualtrics.com/clarabridge/" TargetMode="External"/><Relationship Id="rId4" Type="http://schemas.openxmlformats.org/officeDocument/2006/relationships/hyperlink" Target="https://brand24.com/" TargetMode="External"/><Relationship Id="rId9" Type="http://schemas.openxmlformats.org/officeDocument/2006/relationships/hyperlink" Target="https://www.social-searche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openai.com/chatgpt" TargetMode="External"/><Relationship Id="rId7" Type="http://schemas.openxmlformats.org/officeDocument/2006/relationships/hyperlink" Target="https://bard.google.com/chat" TargetMode="External"/><Relationship Id="rId2" Type="http://schemas.openxmlformats.org/officeDocument/2006/relationships/hyperlink" Target="http://www.bing.com/translator" TargetMode="External"/><Relationship Id="rId1" Type="http://schemas.openxmlformats.org/officeDocument/2006/relationships/slideLayout" Target="../slideLayouts/slideLayout2.xml"/><Relationship Id="rId6" Type="http://schemas.openxmlformats.org/officeDocument/2006/relationships/hyperlink" Target="http://www.deepl.com/en/translator" TargetMode="External"/><Relationship Id="rId5" Type="http://schemas.openxmlformats.org/officeDocument/2006/relationships/hyperlink" Target="http://www.alexatranslations.com/" TargetMode="External"/><Relationship Id="rId4" Type="http://schemas.openxmlformats.org/officeDocument/2006/relationships/hyperlink" Target="http://www.machinetranslation.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creator.nightcafe.studio/" TargetMode="External"/><Relationship Id="rId3" Type="http://schemas.openxmlformats.org/officeDocument/2006/relationships/hyperlink" Target="http://www.midjourney.com/" TargetMode="External"/><Relationship Id="rId7" Type="http://schemas.openxmlformats.org/officeDocument/2006/relationships/hyperlink" Target="http://www.craiyon.com/" TargetMode="External"/><Relationship Id="rId2" Type="http://schemas.openxmlformats.org/officeDocument/2006/relationships/hyperlink" Target="http://www.openai.com/dall-e-3" TargetMode="External"/><Relationship Id="rId1" Type="http://schemas.openxmlformats.org/officeDocument/2006/relationships/slideLayout" Target="../slideLayouts/slideLayout2.xml"/><Relationship Id="rId6" Type="http://schemas.openxmlformats.org/officeDocument/2006/relationships/hyperlink" Target="http://www.images.ai/" TargetMode="External"/><Relationship Id="rId11" Type="http://schemas.openxmlformats.org/officeDocument/2006/relationships/image" Target="../media/image111.png"/><Relationship Id="rId5" Type="http://schemas.openxmlformats.org/officeDocument/2006/relationships/hyperlink" Target="http://www.bing.com/create" TargetMode="External"/><Relationship Id="rId10" Type="http://schemas.openxmlformats.org/officeDocument/2006/relationships/hyperlink" Target="https://www.bing.com/images/create?FORM=GENILP" TargetMode="External"/><Relationship Id="rId4" Type="http://schemas.openxmlformats.org/officeDocument/2006/relationships/hyperlink" Target="https://www.visme.co/" TargetMode="External"/><Relationship Id="rId9"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hyperlink" Target="https://soundful.com/" TargetMode="External"/><Relationship Id="rId2" Type="http://schemas.openxmlformats.org/officeDocument/2006/relationships/hyperlink" Target="https://www.aiva.ai/" TargetMode="Externa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hyperlink" Target="https://www.riffusion.com/" TargetMode="External"/><Relationship Id="rId4" Type="http://schemas.openxmlformats.org/officeDocument/2006/relationships/hyperlink" Target="https://boomy.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ideas.com/revenue-management" TargetMode="External"/><Relationship Id="rId2" Type="http://schemas.openxmlformats.org/officeDocument/2006/relationships/hyperlink" Target="https://infinum.com/work/edmond-revenue-management-system" TargetMode="Externa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s://www.sabeeapp.com/blog/ai-in-hotel-revenue-management-no-longer-sci-fi"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www.akkio.com/" TargetMode="External"/><Relationship Id="rId7" Type="http://schemas.openxmlformats.org/officeDocument/2006/relationships/hyperlink" Target="https://openai.com/chatgpt" TargetMode="External"/><Relationship Id="rId2" Type="http://schemas.openxmlformats.org/officeDocument/2006/relationships/hyperlink" Target="https://www.polymersearch.com/" TargetMode="External"/><Relationship Id="rId1" Type="http://schemas.openxmlformats.org/officeDocument/2006/relationships/slideLayout" Target="../slideLayouts/slideLayout2.xml"/><Relationship Id="rId6" Type="http://schemas.openxmlformats.org/officeDocument/2006/relationships/hyperlink" Target="https://www.sisense.com/" TargetMode="External"/><Relationship Id="rId5" Type="http://schemas.openxmlformats.org/officeDocument/2006/relationships/hyperlink" Target="https://powerbi.microsoft.com/" TargetMode="External"/><Relationship Id="rId4" Type="http://schemas.openxmlformats.org/officeDocument/2006/relationships/hyperlink" Target="https://www.tableau.com/" TargetMode="External"/><Relationship Id="rId9"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unitedrobotics.group/en/robots/pepper?utm_source=aldebaran&amp;utm_medium=referral" TargetMode="External"/><Relationship Id="rId7" Type="http://schemas.openxmlformats.org/officeDocument/2006/relationships/hyperlink" Target="https://www.grazemowing.com/" TargetMode="Externa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hyperlink" Target="https://unitedrobotics.group/en/robots/plato" TargetMode="External"/><Relationship Id="rId10" Type="http://schemas.openxmlformats.org/officeDocument/2006/relationships/image" Target="../media/image119.png"/><Relationship Id="rId4" Type="http://schemas.openxmlformats.org/officeDocument/2006/relationships/hyperlink" Target="https://www.usatoday.com/story/travel/roadwarriorvoices/2016/03/09/introducing-connie-hiltons-new-robot-concierge/81525924/" TargetMode="External"/><Relationship Id="rId9"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50" Type="http://schemas.openxmlformats.org/officeDocument/2006/relationships/image" Target="../media/image72.png"/><Relationship Id="rId7" Type="http://schemas.openxmlformats.org/officeDocument/2006/relationships/image" Target="../media/image29.jpeg"/><Relationship Id="rId2" Type="http://schemas.openxmlformats.org/officeDocument/2006/relationships/oleObject" Target="../embeddings/oleObject1.bin"/><Relationship Id="rId16" Type="http://schemas.openxmlformats.org/officeDocument/2006/relationships/image" Target="../media/image38.png"/><Relationship Id="rId29" Type="http://schemas.openxmlformats.org/officeDocument/2006/relationships/image" Target="../media/image51.png"/><Relationship Id="rId11" Type="http://schemas.openxmlformats.org/officeDocument/2006/relationships/image" Target="../media/image33.jpe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3" Type="http://schemas.openxmlformats.org/officeDocument/2006/relationships/image" Target="../media/image75.png"/><Relationship Id="rId5" Type="http://schemas.openxmlformats.org/officeDocument/2006/relationships/image" Target="../media/image27.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4" Type="http://schemas.openxmlformats.org/officeDocument/2006/relationships/image" Target="../media/image66.png"/><Relationship Id="rId52" Type="http://schemas.openxmlformats.org/officeDocument/2006/relationships/image" Target="../media/image74.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8" Type="http://schemas.openxmlformats.org/officeDocument/2006/relationships/image" Target="../media/image30.png"/><Relationship Id="rId51" Type="http://schemas.openxmlformats.org/officeDocument/2006/relationships/image" Target="../media/image73.png"/><Relationship Id="rId3" Type="http://schemas.openxmlformats.org/officeDocument/2006/relationships/image" Target="../media/image25.wmf"/><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20" Type="http://schemas.openxmlformats.org/officeDocument/2006/relationships/image" Target="../media/image42.jpeg"/><Relationship Id="rId41"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8.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49"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ED005960-EFDD-9F99-7037-94CD00F52B9A}"/>
              </a:ext>
            </a:extLst>
          </p:cNvPr>
          <p:cNvSpPr>
            <a:spLocks noGrp="1" noChangeArrowheads="1"/>
          </p:cNvSpPr>
          <p:nvPr>
            <p:ph type="title"/>
          </p:nvPr>
        </p:nvSpPr>
        <p:spPr>
          <a:xfrm>
            <a:off x="488990" y="943000"/>
            <a:ext cx="7868423" cy="685800"/>
          </a:xfrm>
        </p:spPr>
        <p:txBody>
          <a:bodyPr/>
          <a:lstStyle/>
          <a:p>
            <a:pPr>
              <a:defRPr/>
            </a:pPr>
            <a:r>
              <a:rPr lang="hr-HR" sz="3200" dirty="0">
                <a:effectLst/>
              </a:rPr>
              <a:t>   UMJETNA INTELIGENCIJA U KAMPOVIMA</a:t>
            </a:r>
            <a:endParaRPr lang="hr-HR" sz="3200" dirty="0"/>
          </a:p>
        </p:txBody>
      </p:sp>
      <p:sp>
        <p:nvSpPr>
          <p:cNvPr id="4099" name="Rectangle 16">
            <a:extLst>
              <a:ext uri="{FF2B5EF4-FFF2-40B4-BE49-F238E27FC236}">
                <a16:creationId xmlns:a16="http://schemas.microsoft.com/office/drawing/2014/main" id="{52A22F5A-42A1-3FD7-94CB-C91A0A61F549}"/>
              </a:ext>
            </a:extLst>
          </p:cNvPr>
          <p:cNvSpPr>
            <a:spLocks noChangeArrowheads="1"/>
          </p:cNvSpPr>
          <p:nvPr/>
        </p:nvSpPr>
        <p:spPr bwMode="auto">
          <a:xfrm>
            <a:off x="2374534" y="1556792"/>
            <a:ext cx="4097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spcBef>
                <a:spcPct val="0"/>
              </a:spcBef>
              <a:buClrTx/>
              <a:buFontTx/>
              <a:buNone/>
            </a:pPr>
            <a:r>
              <a:rPr lang="hr-HR" altLang="sr-Latn-RS" sz="1800" dirty="0">
                <a:latin typeface="Bookman Old Style" panose="02050604050505020204" pitchFamily="18" charset="0"/>
              </a:rPr>
              <a:t>Prezentira: Davor Brenko, </a:t>
            </a:r>
            <a:r>
              <a:rPr lang="hr-HR" altLang="sr-Latn-RS" sz="1800" dirty="0" err="1">
                <a:latin typeface="Bookman Old Style" panose="02050604050505020204" pitchFamily="18" charset="0"/>
              </a:rPr>
              <a:t>dipl.ing</a:t>
            </a:r>
            <a:r>
              <a:rPr lang="hr-HR" altLang="sr-Latn-RS" sz="1800" dirty="0">
                <a:latin typeface="Bookman Old Style" panose="02050604050505020204" pitchFamily="18" charset="0"/>
              </a:rPr>
              <a:t>.</a:t>
            </a:r>
          </a:p>
        </p:txBody>
      </p:sp>
      <p:sp>
        <p:nvSpPr>
          <p:cNvPr id="2" name="Rectangle 16">
            <a:extLst>
              <a:ext uri="{FF2B5EF4-FFF2-40B4-BE49-F238E27FC236}">
                <a16:creationId xmlns:a16="http://schemas.microsoft.com/office/drawing/2014/main" id="{75060911-AC57-186A-9B58-E94A68D2F129}"/>
              </a:ext>
            </a:extLst>
          </p:cNvPr>
          <p:cNvSpPr>
            <a:spLocks noChangeArrowheads="1"/>
          </p:cNvSpPr>
          <p:nvPr/>
        </p:nvSpPr>
        <p:spPr bwMode="auto">
          <a:xfrm>
            <a:off x="6946023" y="3717032"/>
            <a:ext cx="19442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spcBef>
                <a:spcPct val="0"/>
              </a:spcBef>
              <a:buClrTx/>
              <a:buFontTx/>
              <a:buNone/>
            </a:pPr>
            <a:r>
              <a:rPr lang="hr-HR" altLang="sr-Latn-RS" sz="1200" dirty="0">
                <a:latin typeface="Bookman Old Style" panose="02050604050505020204" pitchFamily="18" charset="0"/>
              </a:rPr>
              <a:t>AI generirana slika (DALLI-E3) na temu: </a:t>
            </a:r>
            <a:r>
              <a:rPr lang="en-US" altLang="sr-Latn-RS" sz="1200" dirty="0">
                <a:latin typeface="Bookman Old Style" panose="02050604050505020204" pitchFamily="18" charset="0"/>
              </a:rPr>
              <a:t>human and artificial intelligence hand</a:t>
            </a:r>
            <a:r>
              <a:rPr lang="hr-HR" altLang="sr-Latn-RS" sz="1200" dirty="0">
                <a:latin typeface="Bookman Old Style" panose="02050604050505020204" pitchFamily="18" charset="0"/>
              </a:rPr>
              <a:t>s</a:t>
            </a:r>
            <a:r>
              <a:rPr lang="en-US" altLang="sr-Latn-RS" sz="1200" dirty="0">
                <a:latin typeface="Bookman Old Style" panose="02050604050505020204" pitchFamily="18" charset="0"/>
              </a:rPr>
              <a:t> in touch with camping site in background</a:t>
            </a:r>
            <a:endParaRPr lang="hr-HR" altLang="sr-Latn-RS" sz="1200" dirty="0">
              <a:latin typeface="Bookman Old Style" panose="02050604050505020204" pitchFamily="18" charset="0"/>
            </a:endParaRPr>
          </a:p>
        </p:txBody>
      </p:sp>
      <p:pic>
        <p:nvPicPr>
          <p:cNvPr id="4110" name="Picture 14" descr="human hands and artificial intelligence hands in touch with camping site in background">
            <a:extLst>
              <a:ext uri="{FF2B5EF4-FFF2-40B4-BE49-F238E27FC236}">
                <a16:creationId xmlns:a16="http://schemas.microsoft.com/office/drawing/2014/main" id="{15A1D5CD-2E0A-5F74-643A-E5DA7EAE5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01" y="2060847"/>
            <a:ext cx="4466805" cy="4466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https://fthm.uniri.hr/wp-content/uploads/2022/08/fthm-logo.png">
            <a:extLst>
              <a:ext uri="{FF2B5EF4-FFF2-40B4-BE49-F238E27FC236}">
                <a16:creationId xmlns:a16="http://schemas.microsoft.com/office/drawing/2014/main" id="{56CB0935-4B49-821C-DB99-8E4391D85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63793"/>
            <a:ext cx="1815525" cy="5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6">
            <a:extLst>
              <a:ext uri="{FF2B5EF4-FFF2-40B4-BE49-F238E27FC236}">
                <a16:creationId xmlns:a16="http://schemas.microsoft.com/office/drawing/2014/main" id="{DBF23A67-C49D-22E1-8D12-B69AD2612BDD}"/>
              </a:ext>
            </a:extLst>
          </p:cNvPr>
          <p:cNvSpPr>
            <a:spLocks noChangeArrowheads="1"/>
          </p:cNvSpPr>
          <p:nvPr/>
        </p:nvSpPr>
        <p:spPr bwMode="auto">
          <a:xfrm>
            <a:off x="107504" y="701451"/>
            <a:ext cx="51845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spcBef>
                <a:spcPct val="0"/>
              </a:spcBef>
              <a:buClrTx/>
              <a:buFontTx/>
              <a:buNone/>
            </a:pPr>
            <a:r>
              <a:rPr lang="hr-HR" altLang="sr-Latn-RS" sz="1200" dirty="0" err="1">
                <a:latin typeface="Bookman Old Style" panose="02050604050505020204" pitchFamily="18" charset="0"/>
              </a:rPr>
              <a:t>Speleon</a:t>
            </a:r>
            <a:r>
              <a:rPr lang="hr-HR" altLang="sr-Latn-RS" sz="1200" dirty="0">
                <a:latin typeface="Bookman Old Style" panose="02050604050505020204" pitchFamily="18" charset="0"/>
              </a:rPr>
              <a:t> centar podzemne baštine, Rakovica, 14.10.2023.</a:t>
            </a:r>
          </a:p>
        </p:txBody>
      </p:sp>
    </p:spTree>
  </p:cSld>
  <p:clrMapOvr>
    <a:masterClrMapping/>
  </p:clrMapOvr>
  <p:transition spd="med" advClick="0" advTm="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2942A13B-BD8F-4061-02B0-7A6142EA8A22}"/>
              </a:ext>
            </a:extLst>
          </p:cNvPr>
          <p:cNvSpPr>
            <a:spLocks noGrp="1" noChangeArrowheads="1"/>
          </p:cNvSpPr>
          <p:nvPr>
            <p:ph type="title"/>
          </p:nvPr>
        </p:nvSpPr>
        <p:spPr/>
        <p:txBody>
          <a:bodyPr/>
          <a:lstStyle/>
          <a:p>
            <a:pPr>
              <a:defRPr/>
            </a:pPr>
            <a:r>
              <a:rPr lang="hr-HR" sz="2400" dirty="0">
                <a:effectLst/>
              </a:rPr>
              <a:t>Tipovi AI (po sposobnostima)</a:t>
            </a:r>
            <a:endParaRPr lang="hr-HR" sz="2400" dirty="0"/>
          </a:p>
        </p:txBody>
      </p:sp>
      <p:graphicFrame>
        <p:nvGraphicFramePr>
          <p:cNvPr id="3" name="Table 2">
            <a:extLst>
              <a:ext uri="{FF2B5EF4-FFF2-40B4-BE49-F238E27FC236}">
                <a16:creationId xmlns:a16="http://schemas.microsoft.com/office/drawing/2014/main" id="{EC160DEA-8C0D-CE71-2B42-843E3D0DBDF4}"/>
              </a:ext>
            </a:extLst>
          </p:cNvPr>
          <p:cNvGraphicFramePr>
            <a:graphicFrameLocks noGrp="1"/>
          </p:cNvGraphicFramePr>
          <p:nvPr>
            <p:extLst>
              <p:ext uri="{D42A27DB-BD31-4B8C-83A1-F6EECF244321}">
                <p14:modId xmlns:p14="http://schemas.microsoft.com/office/powerpoint/2010/main" val="1687436553"/>
              </p:ext>
            </p:extLst>
          </p:nvPr>
        </p:nvGraphicFramePr>
        <p:xfrm>
          <a:off x="467544" y="1052736"/>
          <a:ext cx="8352928" cy="3381712"/>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0000"/>
                    </a:ext>
                  </a:extLst>
                </a:gridCol>
                <a:gridCol w="3052448">
                  <a:extLst>
                    <a:ext uri="{9D8B030D-6E8A-4147-A177-3AD203B41FA5}">
                      <a16:colId xmlns:a16="http://schemas.microsoft.com/office/drawing/2014/main" val="20001"/>
                    </a:ext>
                  </a:extLst>
                </a:gridCol>
                <a:gridCol w="3384376">
                  <a:extLst>
                    <a:ext uri="{9D8B030D-6E8A-4147-A177-3AD203B41FA5}">
                      <a16:colId xmlns:a16="http://schemas.microsoft.com/office/drawing/2014/main" val="20002"/>
                    </a:ext>
                  </a:extLst>
                </a:gridCol>
              </a:tblGrid>
              <a:tr h="857980">
                <a:tc>
                  <a:txBody>
                    <a:bodyPr/>
                    <a:lstStyle/>
                    <a:p>
                      <a:pPr algn="ctr">
                        <a:defRPr/>
                      </a:pPr>
                      <a:r>
                        <a:rPr lang="hr-HR" sz="1400" b="1" dirty="0">
                          <a:solidFill>
                            <a:schemeClr val="bg1">
                              <a:lumMod val="10000"/>
                            </a:schemeClr>
                          </a:solidFill>
                          <a:latin typeface="+mn-lt"/>
                        </a:rPr>
                        <a:t>SPECIALISED AI</a:t>
                      </a:r>
                    </a:p>
                    <a:p>
                      <a:pPr algn="ctr">
                        <a:defRPr/>
                      </a:pPr>
                      <a:r>
                        <a:rPr lang="hr-HR" sz="1400" b="1" dirty="0">
                          <a:solidFill>
                            <a:schemeClr val="bg1">
                              <a:lumMod val="10000"/>
                            </a:schemeClr>
                          </a:solidFill>
                          <a:latin typeface="+mn-lt"/>
                        </a:rPr>
                        <a:t>(NAROW, </a:t>
                      </a:r>
                    </a:p>
                    <a:p>
                      <a:pPr algn="ctr">
                        <a:defRPr/>
                      </a:pPr>
                      <a:r>
                        <a:rPr lang="hr-HR" sz="1400" b="1" dirty="0">
                          <a:solidFill>
                            <a:schemeClr val="bg1">
                              <a:lumMod val="10000"/>
                            </a:schemeClr>
                          </a:solidFill>
                          <a:latin typeface="+mn-lt"/>
                        </a:rPr>
                        <a:t>(WEAK)</a:t>
                      </a:r>
                    </a:p>
                  </a:txBody>
                  <a:tcPr marL="91454" marR="91454" marT="45722" marB="45722" anchor="ctr">
                    <a:solidFill>
                      <a:schemeClr val="accent1">
                        <a:lumMod val="20000"/>
                        <a:lumOff val="80000"/>
                      </a:schemeClr>
                    </a:solidFill>
                  </a:tcPr>
                </a:tc>
                <a:tc>
                  <a:txBody>
                    <a:bodyPr/>
                    <a:lstStyle/>
                    <a:p>
                      <a:pPr algn="ctr"/>
                      <a:r>
                        <a:rPr lang="hr-HR" sz="1400" b="0" dirty="0">
                          <a:solidFill>
                            <a:schemeClr val="bg1">
                              <a:lumMod val="10000"/>
                            </a:schemeClr>
                          </a:solidFill>
                        </a:rPr>
                        <a:t>Specijalizirani AI koji rješavaju samo jedan ili nekoliko jednostavnih zadataka i ne mogu  preko tih ograničenja</a:t>
                      </a:r>
                    </a:p>
                  </a:txBody>
                  <a:tcPr marL="91454" marR="91454" marT="45722" marB="45722" anchor="ctr">
                    <a:solidFill>
                      <a:schemeClr val="accent1">
                        <a:lumMod val="20000"/>
                        <a:lumOff val="80000"/>
                      </a:schemeClr>
                    </a:solidFill>
                  </a:tcPr>
                </a:tc>
                <a:tc>
                  <a:txBody>
                    <a:bodyPr/>
                    <a:lstStyle/>
                    <a:p>
                      <a:pPr algn="ctr"/>
                      <a:r>
                        <a:rPr lang="hr-HR" sz="1400" b="0" dirty="0">
                          <a:solidFill>
                            <a:schemeClr val="bg1">
                              <a:lumMod val="10000"/>
                            </a:schemeClr>
                          </a:solidFill>
                        </a:rPr>
                        <a:t>Sav AI koji danas postoji AI spada samo u tu kategoriju. Prognoza vremena, igranje šaha ili GO-a, prepoznavanje govora i slika, crtanje slika, NLP-ovi (ChatGPT), Virtualni agenti-Chatboots,...</a:t>
                      </a:r>
                    </a:p>
                    <a:p>
                      <a:pPr algn="ctr"/>
                      <a:endParaRPr lang="hr-HR" sz="1400" b="0" dirty="0">
                        <a:solidFill>
                          <a:schemeClr val="bg1">
                            <a:lumMod val="10000"/>
                          </a:schemeClr>
                        </a:solidFill>
                      </a:endParaRPr>
                    </a:p>
                  </a:txBody>
                  <a:tcPr marL="91454" marR="91454" marT="45722" marB="45722" anchor="ctr">
                    <a:solidFill>
                      <a:schemeClr val="accent1">
                        <a:lumMod val="20000"/>
                        <a:lumOff val="80000"/>
                      </a:schemeClr>
                    </a:solidFill>
                  </a:tcPr>
                </a:tc>
                <a:extLst>
                  <a:ext uri="{0D108BD9-81ED-4DB2-BD59-A6C34878D82A}">
                    <a16:rowId xmlns:a16="http://schemas.microsoft.com/office/drawing/2014/main" val="10000"/>
                  </a:ext>
                </a:extLst>
              </a:tr>
              <a:tr h="1079269">
                <a:tc>
                  <a:txBody>
                    <a:bodyPr/>
                    <a:lstStyle/>
                    <a:p>
                      <a:pPr algn="ctr"/>
                      <a:r>
                        <a:rPr lang="hr-HR" sz="1400" b="1" dirty="0">
                          <a:solidFill>
                            <a:schemeClr val="bg1">
                              <a:lumMod val="10000"/>
                            </a:schemeClr>
                          </a:solidFill>
                        </a:rPr>
                        <a:t>GENERAL AI</a:t>
                      </a:r>
                    </a:p>
                    <a:p>
                      <a:pPr algn="ctr"/>
                      <a:r>
                        <a:rPr lang="hr-HR" sz="1400" b="1" dirty="0">
                          <a:solidFill>
                            <a:schemeClr val="bg1">
                              <a:lumMod val="10000"/>
                            </a:schemeClr>
                          </a:solidFill>
                        </a:rPr>
                        <a:t>(STRONG)</a:t>
                      </a:r>
                    </a:p>
                  </a:txBody>
                  <a:tcPr marL="91454" marR="91454" marT="45722" marB="45722" anchor="ctr">
                    <a:solidFill>
                      <a:schemeClr val="accent1">
                        <a:lumMod val="60000"/>
                        <a:lumOff val="40000"/>
                      </a:schemeClr>
                    </a:solidFill>
                  </a:tcPr>
                </a:tc>
                <a:tc>
                  <a:txBody>
                    <a:bodyPr/>
                    <a:lstStyle/>
                    <a:p>
                      <a:pPr algn="ctr"/>
                      <a:r>
                        <a:rPr lang="pl-PL" sz="1400" b="0" dirty="0">
                          <a:solidFill>
                            <a:schemeClr val="bg1">
                              <a:lumMod val="10000"/>
                            </a:schemeClr>
                          </a:solidFill>
                        </a:rPr>
                        <a:t>Posjeduje inteligenciju sličnu ljudskoj i sposobnost razumijevanja, učenja i primjene znanja na nove slučajeve te obavljanja širokog spektra zadataka na način sličan ljudskom biću</a:t>
                      </a:r>
                    </a:p>
                  </a:txBody>
                  <a:tcPr marL="91454" marR="91454" marT="45722" marB="45722" anchor="ctr">
                    <a:solidFill>
                      <a:schemeClr val="accent1">
                        <a:lumMod val="60000"/>
                        <a:lumOff val="40000"/>
                      </a:schemeClr>
                    </a:solidFill>
                  </a:tcPr>
                </a:tc>
                <a:tc>
                  <a:txBody>
                    <a:bodyPr/>
                    <a:lstStyle/>
                    <a:p>
                      <a:pPr algn="ctr"/>
                      <a:r>
                        <a:rPr lang="hr-HR" sz="1400" b="0" dirty="0">
                          <a:solidFill>
                            <a:schemeClr val="bg1">
                              <a:lumMod val="10000"/>
                            </a:schemeClr>
                          </a:solidFill>
                        </a:rPr>
                        <a:t>Nije još „zaživio” ali brojne velike kompanije investiraju milijarde dolara u razvoj. Npr. Microsoft u Open AI (</a:t>
                      </a:r>
                      <a:r>
                        <a:rPr lang="hr-HR" sz="1400" b="0" dirty="0" err="1">
                          <a:solidFill>
                            <a:schemeClr val="bg1">
                              <a:lumMod val="10000"/>
                            </a:schemeClr>
                          </a:solidFill>
                        </a:rPr>
                        <a:t>ChatGPT</a:t>
                      </a:r>
                      <a:r>
                        <a:rPr lang="hr-HR" sz="1400" b="0" dirty="0">
                          <a:solidFill>
                            <a:schemeClr val="bg1">
                              <a:lumMod val="10000"/>
                            </a:schemeClr>
                          </a:solidFill>
                        </a:rPr>
                        <a:t>).</a:t>
                      </a:r>
                    </a:p>
                  </a:txBody>
                  <a:tcPr marL="91454" marR="91454" marT="45722" marB="45722" anchor="ctr">
                    <a:solidFill>
                      <a:schemeClr val="accent1">
                        <a:lumMod val="60000"/>
                        <a:lumOff val="40000"/>
                      </a:schemeClr>
                    </a:solidFill>
                  </a:tcPr>
                </a:tc>
                <a:extLst>
                  <a:ext uri="{0D108BD9-81ED-4DB2-BD59-A6C34878D82A}">
                    <a16:rowId xmlns:a16="http://schemas.microsoft.com/office/drawing/2014/main" val="10001"/>
                  </a:ext>
                </a:extLst>
              </a:tr>
              <a:tr h="851864">
                <a:tc>
                  <a:txBody>
                    <a:bodyPr/>
                    <a:lstStyle/>
                    <a:p>
                      <a:pPr algn="ctr"/>
                      <a:r>
                        <a:rPr lang="hr-HR" sz="1400" b="1" dirty="0">
                          <a:solidFill>
                            <a:schemeClr val="bg1">
                              <a:lumMod val="10000"/>
                            </a:schemeClr>
                          </a:solidFill>
                        </a:rPr>
                        <a:t>SUPER AI</a:t>
                      </a:r>
                    </a:p>
                  </a:txBody>
                  <a:tcPr marL="91454" marR="91454" marT="45722" marB="45722" anchor="ctr">
                    <a:solidFill>
                      <a:schemeClr val="accent1"/>
                    </a:solidFill>
                  </a:tcPr>
                </a:tc>
                <a:tc>
                  <a:txBody>
                    <a:bodyPr/>
                    <a:lstStyle/>
                    <a:p>
                      <a:pPr algn="ctr"/>
                      <a:r>
                        <a:rPr lang="hr-HR" sz="1400" b="0" dirty="0">
                          <a:solidFill>
                            <a:schemeClr val="bg1">
                              <a:lumMod val="10000"/>
                            </a:schemeClr>
                          </a:solidFill>
                        </a:rPr>
                        <a:t>Prevazilazi ljudsku inteligenciju i može izvesti bilo koji zadatak brže i bolje nego ljudi</a:t>
                      </a:r>
                    </a:p>
                  </a:txBody>
                  <a:tcPr marL="91454" marR="91454" marT="45722" marB="45722" anchor="ctr">
                    <a:solidFill>
                      <a:schemeClr val="accent1"/>
                    </a:solidFill>
                  </a:tcPr>
                </a:tc>
                <a:tc>
                  <a:txBody>
                    <a:bodyPr/>
                    <a:lstStyle/>
                    <a:p>
                      <a:pPr algn="ctr"/>
                      <a:r>
                        <a:rPr lang="hr-HR" sz="1400" b="0" dirty="0">
                          <a:solidFill>
                            <a:schemeClr val="bg1">
                              <a:lumMod val="10000"/>
                            </a:schemeClr>
                          </a:solidFill>
                        </a:rPr>
                        <a:t>Još uvijek samo</a:t>
                      </a:r>
                      <a:r>
                        <a:rPr lang="hr-HR" sz="1400" b="0" baseline="0" dirty="0">
                          <a:solidFill>
                            <a:schemeClr val="bg1">
                              <a:lumMod val="10000"/>
                            </a:schemeClr>
                          </a:solidFill>
                        </a:rPr>
                        <a:t> </a:t>
                      </a:r>
                      <a:r>
                        <a:rPr lang="hr-HR" sz="1400" b="0" dirty="0">
                          <a:solidFill>
                            <a:schemeClr val="bg1">
                              <a:lumMod val="10000"/>
                            </a:schemeClr>
                          </a:solidFill>
                        </a:rPr>
                        <a:t>hipotetično</a:t>
                      </a:r>
                    </a:p>
                  </a:txBody>
                  <a:tcPr marL="91454" marR="91454" marT="45722" marB="45722" anchor="ctr">
                    <a:solidFill>
                      <a:schemeClr val="accent1"/>
                    </a:solidFill>
                  </a:tcPr>
                </a:tc>
                <a:extLst>
                  <a:ext uri="{0D108BD9-81ED-4DB2-BD59-A6C34878D82A}">
                    <a16:rowId xmlns:a16="http://schemas.microsoft.com/office/drawing/2014/main" val="10002"/>
                  </a:ext>
                </a:extLst>
              </a:tr>
            </a:tbl>
          </a:graphicData>
        </a:graphic>
      </p:graphicFrame>
      <p:graphicFrame>
        <p:nvGraphicFramePr>
          <p:cNvPr id="2" name="Table 1">
            <a:extLst>
              <a:ext uri="{FF2B5EF4-FFF2-40B4-BE49-F238E27FC236}">
                <a16:creationId xmlns:a16="http://schemas.microsoft.com/office/drawing/2014/main" id="{17C2612D-EA16-5122-109F-2F933F5AAC97}"/>
              </a:ext>
            </a:extLst>
          </p:cNvPr>
          <p:cNvGraphicFramePr>
            <a:graphicFrameLocks noGrp="1"/>
          </p:cNvGraphicFramePr>
          <p:nvPr>
            <p:extLst>
              <p:ext uri="{D42A27DB-BD31-4B8C-83A1-F6EECF244321}">
                <p14:modId xmlns:p14="http://schemas.microsoft.com/office/powerpoint/2010/main" val="2613043914"/>
              </p:ext>
            </p:extLst>
          </p:nvPr>
        </p:nvGraphicFramePr>
        <p:xfrm>
          <a:off x="467544" y="4768370"/>
          <a:ext cx="8352930" cy="1684966"/>
        </p:xfrm>
        <a:graphic>
          <a:graphicData uri="http://schemas.openxmlformats.org/drawingml/2006/table">
            <a:tbl>
              <a:tblPr firstRow="1" bandRow="1">
                <a:tableStyleId>{21E4AEA4-8DFA-4A89-87EB-49C32662AFE0}</a:tableStyleId>
              </a:tblPr>
              <a:tblGrid>
                <a:gridCol w="2784310">
                  <a:extLst>
                    <a:ext uri="{9D8B030D-6E8A-4147-A177-3AD203B41FA5}">
                      <a16:colId xmlns:a16="http://schemas.microsoft.com/office/drawing/2014/main" val="2606035904"/>
                    </a:ext>
                  </a:extLst>
                </a:gridCol>
                <a:gridCol w="2784310">
                  <a:extLst>
                    <a:ext uri="{9D8B030D-6E8A-4147-A177-3AD203B41FA5}">
                      <a16:colId xmlns:a16="http://schemas.microsoft.com/office/drawing/2014/main" val="4074816754"/>
                    </a:ext>
                  </a:extLst>
                </a:gridCol>
                <a:gridCol w="2784310">
                  <a:extLst>
                    <a:ext uri="{9D8B030D-6E8A-4147-A177-3AD203B41FA5}">
                      <a16:colId xmlns:a16="http://schemas.microsoft.com/office/drawing/2014/main" val="2464183695"/>
                    </a:ext>
                  </a:extLst>
                </a:gridCol>
              </a:tblGrid>
              <a:tr h="842483">
                <a:tc>
                  <a:txBody>
                    <a:bodyPr/>
                    <a:lstStyle/>
                    <a:p>
                      <a:pPr algn="ctr"/>
                      <a:r>
                        <a:rPr lang="hr-HR" sz="1400" b="1" dirty="0" err="1">
                          <a:solidFill>
                            <a:schemeClr val="bg1">
                              <a:lumMod val="10000"/>
                            </a:schemeClr>
                          </a:solidFill>
                        </a:rPr>
                        <a:t>Predictive</a:t>
                      </a:r>
                      <a:r>
                        <a:rPr lang="hr-HR" sz="1400" b="1" dirty="0">
                          <a:solidFill>
                            <a:schemeClr val="bg1">
                              <a:lumMod val="10000"/>
                            </a:schemeClr>
                          </a:solidFill>
                        </a:rPr>
                        <a:t> AI</a:t>
                      </a:r>
                    </a:p>
                    <a:p>
                      <a:pPr algn="ctr"/>
                      <a:r>
                        <a:rPr lang="hr-HR" sz="1400" b="1" dirty="0">
                          <a:solidFill>
                            <a:schemeClr val="bg1">
                              <a:lumMod val="10000"/>
                            </a:schemeClr>
                          </a:solidFill>
                        </a:rPr>
                        <a:t>(</a:t>
                      </a:r>
                      <a:r>
                        <a:rPr lang="hr-HR" sz="1400" b="1" dirty="0" err="1">
                          <a:solidFill>
                            <a:schemeClr val="bg1">
                              <a:lumMod val="10000"/>
                            </a:schemeClr>
                          </a:solidFill>
                        </a:rPr>
                        <a:t>Discriminative</a:t>
                      </a:r>
                      <a:r>
                        <a:rPr lang="hr-HR" sz="1400" b="1" dirty="0">
                          <a:solidFill>
                            <a:schemeClr val="bg1">
                              <a:lumMod val="10000"/>
                            </a:schemeClr>
                          </a:solidFill>
                        </a:rPr>
                        <a:t>, </a:t>
                      </a:r>
                      <a:r>
                        <a:rPr lang="hr-HR" sz="1400" b="1" dirty="0" err="1">
                          <a:solidFill>
                            <a:schemeClr val="bg1">
                              <a:lumMod val="10000"/>
                            </a:schemeClr>
                          </a:solidFill>
                        </a:rPr>
                        <a:t>Traditional</a:t>
                      </a:r>
                      <a:r>
                        <a:rPr lang="hr-HR" sz="1400" b="1" dirty="0">
                          <a:solidFill>
                            <a:schemeClr val="bg1">
                              <a:lumMod val="10000"/>
                            </a:schemeClr>
                          </a:solidFill>
                        </a:rPr>
                        <a:t>)</a:t>
                      </a:r>
                    </a:p>
                  </a:txBody>
                  <a:tcPr anchor="ctr">
                    <a:solidFill>
                      <a:schemeClr val="accent6">
                        <a:lumMod val="20000"/>
                        <a:lumOff val="80000"/>
                      </a:schemeClr>
                    </a:solidFill>
                  </a:tcPr>
                </a:tc>
                <a:tc>
                  <a:txBody>
                    <a:bodyPr/>
                    <a:lstStyle/>
                    <a:p>
                      <a:pPr algn="ctr"/>
                      <a:r>
                        <a:rPr lang="hr-HR" sz="1400" b="0" dirty="0">
                          <a:solidFill>
                            <a:schemeClr val="bg1">
                              <a:lumMod val="10000"/>
                            </a:schemeClr>
                          </a:solidFill>
                        </a:rPr>
                        <a:t>Kao rezultat daje </a:t>
                      </a:r>
                      <a:r>
                        <a:rPr lang="en-US" sz="1400" b="0" dirty="0">
                          <a:solidFill>
                            <a:schemeClr val="bg1">
                              <a:lumMod val="10000"/>
                            </a:schemeClr>
                          </a:solidFill>
                        </a:rPr>
                        <a:t>inform</a:t>
                      </a:r>
                      <a:r>
                        <a:rPr lang="hr-HR" sz="1400" b="0" dirty="0" err="1">
                          <a:solidFill>
                            <a:schemeClr val="bg1">
                              <a:lumMod val="10000"/>
                            </a:schemeClr>
                          </a:solidFill>
                        </a:rPr>
                        <a:t>irana</a:t>
                      </a:r>
                      <a:r>
                        <a:rPr lang="hr-HR" sz="1400" b="0" dirty="0">
                          <a:solidFill>
                            <a:schemeClr val="bg1">
                              <a:lumMod val="10000"/>
                            </a:schemeClr>
                          </a:solidFill>
                        </a:rPr>
                        <a:t> predviđanja</a:t>
                      </a:r>
                    </a:p>
                  </a:txBody>
                  <a:tcPr anchor="ctr">
                    <a:solidFill>
                      <a:schemeClr val="accent6">
                        <a:lumMod val="20000"/>
                        <a:lumOff val="80000"/>
                      </a:schemeClr>
                    </a:solidFill>
                  </a:tcPr>
                </a:tc>
                <a:tc>
                  <a:txBody>
                    <a:bodyPr/>
                    <a:lstStyle/>
                    <a:p>
                      <a:pPr algn="ctr"/>
                      <a:r>
                        <a:rPr lang="hr-HR" sz="1400" b="0" dirty="0">
                          <a:solidFill>
                            <a:schemeClr val="bg1">
                              <a:lumMod val="10000"/>
                            </a:schemeClr>
                          </a:solidFill>
                        </a:rPr>
                        <a:t>Vremenska prognoza, dijagnoza bolesti, predviđanje preferencija potrošača,…</a:t>
                      </a:r>
                    </a:p>
                  </a:txBody>
                  <a:tcPr anchor="ctr">
                    <a:solidFill>
                      <a:schemeClr val="accent6">
                        <a:lumMod val="20000"/>
                        <a:lumOff val="80000"/>
                      </a:schemeClr>
                    </a:solidFill>
                  </a:tcPr>
                </a:tc>
                <a:extLst>
                  <a:ext uri="{0D108BD9-81ED-4DB2-BD59-A6C34878D82A}">
                    <a16:rowId xmlns:a16="http://schemas.microsoft.com/office/drawing/2014/main" val="2442560808"/>
                  </a:ext>
                </a:extLst>
              </a:tr>
              <a:tr h="842483">
                <a:tc>
                  <a:txBody>
                    <a:bodyPr/>
                    <a:lstStyle/>
                    <a:p>
                      <a:pPr algn="ctr"/>
                      <a:r>
                        <a:rPr lang="hr-HR" sz="1400" b="1" dirty="0" err="1">
                          <a:solidFill>
                            <a:schemeClr val="bg1">
                              <a:lumMod val="10000"/>
                            </a:schemeClr>
                          </a:solidFill>
                        </a:rPr>
                        <a:t>Generative</a:t>
                      </a:r>
                      <a:r>
                        <a:rPr lang="hr-HR" sz="1400" b="1" dirty="0">
                          <a:solidFill>
                            <a:schemeClr val="bg1">
                              <a:lumMod val="10000"/>
                            </a:schemeClr>
                          </a:solidFill>
                        </a:rPr>
                        <a:t> AI</a:t>
                      </a:r>
                    </a:p>
                  </a:txBody>
                  <a:tcPr anchor="ctr">
                    <a:solidFill>
                      <a:schemeClr val="accent6">
                        <a:lumMod val="40000"/>
                        <a:lumOff val="60000"/>
                      </a:schemeClr>
                    </a:solidFill>
                  </a:tcPr>
                </a:tc>
                <a:tc>
                  <a:txBody>
                    <a:bodyPr/>
                    <a:lstStyle/>
                    <a:p>
                      <a:pPr algn="ctr"/>
                      <a:r>
                        <a:rPr lang="hr-HR" sz="1400" b="0" dirty="0">
                          <a:solidFill>
                            <a:schemeClr val="bg1">
                              <a:lumMod val="10000"/>
                            </a:schemeClr>
                          </a:solidFill>
                        </a:rPr>
                        <a:t>Kao rezultat generira nove podatke/sadržaje </a:t>
                      </a:r>
                    </a:p>
                  </a:txBody>
                  <a:tcPr anchor="ctr">
                    <a:solidFill>
                      <a:schemeClr val="accent6">
                        <a:lumMod val="40000"/>
                        <a:lumOff val="60000"/>
                      </a:schemeClr>
                    </a:solidFill>
                  </a:tcPr>
                </a:tc>
                <a:tc>
                  <a:txBody>
                    <a:bodyPr/>
                    <a:lstStyle/>
                    <a:p>
                      <a:pPr algn="ctr"/>
                      <a:r>
                        <a:rPr lang="hr-HR" sz="1400" b="0" dirty="0">
                          <a:solidFill>
                            <a:schemeClr val="bg1">
                              <a:lumMod val="10000"/>
                            </a:schemeClr>
                          </a:solidFill>
                        </a:rPr>
                        <a:t>Generiranje novog teksta, slika, muzike,… </a:t>
                      </a:r>
                      <a:r>
                        <a:rPr lang="hr-HR" sz="1400" b="0" dirty="0" err="1">
                          <a:solidFill>
                            <a:schemeClr val="bg1">
                              <a:lumMod val="10000"/>
                            </a:schemeClr>
                          </a:solidFill>
                        </a:rPr>
                        <a:t>ChatGPT</a:t>
                      </a:r>
                      <a:r>
                        <a:rPr lang="hr-HR" sz="1400" b="0" dirty="0">
                          <a:solidFill>
                            <a:schemeClr val="bg1">
                              <a:lumMod val="10000"/>
                            </a:schemeClr>
                          </a:solidFill>
                        </a:rPr>
                        <a:t>, DALL-E3, </a:t>
                      </a:r>
                      <a:r>
                        <a:rPr lang="hr-HR" sz="1400" b="0" dirty="0" err="1">
                          <a:solidFill>
                            <a:schemeClr val="bg1">
                              <a:lumMod val="10000"/>
                            </a:schemeClr>
                          </a:solidFill>
                        </a:rPr>
                        <a:t>Aiva</a:t>
                      </a:r>
                      <a:endParaRPr lang="hr-HR" sz="1400" b="0" dirty="0">
                        <a:solidFill>
                          <a:schemeClr val="bg1">
                            <a:lumMod val="10000"/>
                          </a:schemeClr>
                        </a:solidFill>
                      </a:endParaRPr>
                    </a:p>
                  </a:txBody>
                  <a:tcPr anchor="ctr">
                    <a:solidFill>
                      <a:schemeClr val="accent6">
                        <a:lumMod val="40000"/>
                        <a:lumOff val="60000"/>
                      </a:schemeClr>
                    </a:solidFill>
                  </a:tcPr>
                </a:tc>
                <a:extLst>
                  <a:ext uri="{0D108BD9-81ED-4DB2-BD59-A6C34878D82A}">
                    <a16:rowId xmlns:a16="http://schemas.microsoft.com/office/drawing/2014/main" val="2906541958"/>
                  </a:ext>
                </a:extLst>
              </a:tr>
            </a:tbl>
          </a:graphicData>
        </a:graphic>
      </p:graphicFrame>
    </p:spTree>
  </p:cSld>
  <p:clrMapOvr>
    <a:masterClrMapping/>
  </p:clrMapOvr>
  <p:transition spd="slow" advClick="0" advTm="4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AEA6578C-2646-BAC6-7FFD-7FD0AF059E5D}"/>
              </a:ext>
            </a:extLst>
          </p:cNvPr>
          <p:cNvSpPr>
            <a:spLocks noGrp="1" noChangeArrowheads="1"/>
          </p:cNvSpPr>
          <p:nvPr>
            <p:ph type="title"/>
          </p:nvPr>
        </p:nvSpPr>
        <p:spPr/>
        <p:txBody>
          <a:bodyPr/>
          <a:lstStyle/>
          <a:p>
            <a:pPr>
              <a:defRPr/>
            </a:pPr>
            <a:r>
              <a:rPr lang="hr-HR" sz="2400" dirty="0">
                <a:effectLst/>
              </a:rPr>
              <a:t>AI - proces implementacije</a:t>
            </a:r>
            <a:endParaRPr lang="hr-HR" sz="2400" dirty="0"/>
          </a:p>
        </p:txBody>
      </p:sp>
      <p:sp>
        <p:nvSpPr>
          <p:cNvPr id="16387" name="AutoShape 3" descr="rec_img1">
            <a:extLst>
              <a:ext uri="{FF2B5EF4-FFF2-40B4-BE49-F238E27FC236}">
                <a16:creationId xmlns:a16="http://schemas.microsoft.com/office/drawing/2014/main" id="{9127E366-A179-F0A5-049B-3E1D6D4E58A6}"/>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467E0FE7-3BBF-37BC-5F11-C8A1735FC8E8}"/>
              </a:ext>
            </a:extLst>
          </p:cNvPr>
          <p:cNvSpPr txBox="1"/>
          <p:nvPr/>
        </p:nvSpPr>
        <p:spPr>
          <a:xfrm>
            <a:off x="257284" y="4709027"/>
            <a:ext cx="5898892" cy="1384995"/>
          </a:xfrm>
          <a:prstGeom prst="rect">
            <a:avLst/>
          </a:prstGeom>
          <a:noFill/>
        </p:spPr>
        <p:txBody>
          <a:bodyPr wrap="square">
            <a:spAutoFit/>
          </a:bodyPr>
          <a:lstStyle/>
          <a:p>
            <a:pPr>
              <a:defRPr/>
            </a:pPr>
            <a:endParaRPr lang="hr-HR" sz="1400" b="1" dirty="0">
              <a:latin typeface="+mn-lt"/>
            </a:endParaRPr>
          </a:p>
          <a:p>
            <a:pPr>
              <a:defRPr/>
            </a:pPr>
            <a:r>
              <a:rPr lang="hr-HR" sz="1400" b="1" dirty="0">
                <a:latin typeface="+mn-lt"/>
              </a:rPr>
              <a:t>Odabir algoritma ovisi o području primjene, ulaznim podacima sa kojima raspolažemo, željenim cijevima, načinu učenja.</a:t>
            </a:r>
          </a:p>
          <a:p>
            <a:pPr>
              <a:defRPr/>
            </a:pPr>
            <a:endParaRPr lang="hr-HR" sz="1400" b="1" dirty="0">
              <a:latin typeface="+mn-lt"/>
            </a:endParaRPr>
          </a:p>
          <a:p>
            <a:pPr>
              <a:defRPr/>
            </a:pPr>
            <a:r>
              <a:rPr lang="hr-HR" sz="1400" b="1" dirty="0">
                <a:latin typeface="+mn-lt"/>
              </a:rPr>
              <a:t>Nema (za sada) univerzalnog algoritma koji je najbolji za sve primjene.</a:t>
            </a:r>
            <a:r>
              <a:rPr lang="hr-HR" sz="1400" dirty="0">
                <a:latin typeface="+mn-lt"/>
              </a:rPr>
              <a:t> </a:t>
            </a:r>
          </a:p>
          <a:p>
            <a:pPr>
              <a:defRPr/>
            </a:pPr>
            <a:r>
              <a:rPr lang="hr-HR" sz="1400" b="1" dirty="0">
                <a:latin typeface="+mn-lt"/>
              </a:rPr>
              <a:t> </a:t>
            </a:r>
          </a:p>
        </p:txBody>
      </p:sp>
      <p:pic>
        <p:nvPicPr>
          <p:cNvPr id="16389" name="Picture 2">
            <a:extLst>
              <a:ext uri="{FF2B5EF4-FFF2-40B4-BE49-F238E27FC236}">
                <a16:creationId xmlns:a16="http://schemas.microsoft.com/office/drawing/2014/main" id="{EBC63BD8-1D37-2452-AA3A-B7C279792F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62793"/>
            <a:ext cx="6057802" cy="35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3E55D06-C2B9-2210-9A7B-B63C0572B2D0}"/>
              </a:ext>
            </a:extLst>
          </p:cNvPr>
          <p:cNvSpPr txBox="1"/>
          <p:nvPr/>
        </p:nvSpPr>
        <p:spPr>
          <a:xfrm>
            <a:off x="6294290" y="687270"/>
            <a:ext cx="2818985" cy="5816977"/>
          </a:xfrm>
          <a:prstGeom prst="rect">
            <a:avLst/>
          </a:prstGeom>
          <a:noFill/>
        </p:spPr>
        <p:txBody>
          <a:bodyPr wrap="square">
            <a:spAutoFit/>
          </a:bodyPr>
          <a:lstStyle/>
          <a:p>
            <a:pPr>
              <a:defRPr/>
            </a:pPr>
            <a:r>
              <a:rPr lang="hr-HR" sz="1200" b="1" dirty="0">
                <a:latin typeface="+mn-lt"/>
              </a:rPr>
              <a:t>Vrste učenja </a:t>
            </a:r>
          </a:p>
          <a:p>
            <a:pPr>
              <a:defRPr/>
            </a:pPr>
            <a:endParaRPr lang="hr-HR" sz="1200" b="1" dirty="0">
              <a:latin typeface="+mn-lt"/>
            </a:endParaRPr>
          </a:p>
          <a:p>
            <a:pPr marL="171450" indent="-171450">
              <a:buFont typeface="Arial" panose="020B0604020202020204" pitchFamily="34" charset="0"/>
              <a:buChar char="•"/>
              <a:defRPr/>
            </a:pPr>
            <a:r>
              <a:rPr lang="hr-HR" sz="1200" b="1" dirty="0">
                <a:latin typeface="+mn-lt"/>
              </a:rPr>
              <a:t>Nadgledano (</a:t>
            </a:r>
            <a:r>
              <a:rPr lang="hr-HR" sz="1200" b="1" dirty="0" err="1">
                <a:latin typeface="+mn-lt"/>
              </a:rPr>
              <a:t>Supervised</a:t>
            </a:r>
            <a:r>
              <a:rPr lang="hr-HR" sz="1200" b="1" dirty="0">
                <a:latin typeface="+mn-lt"/>
              </a:rPr>
              <a:t>) </a:t>
            </a:r>
            <a:r>
              <a:rPr lang="hr-HR" sz="1200" dirty="0">
                <a:latin typeface="+mn-lt"/>
              </a:rPr>
              <a:t>Učenje iz poznatog seta uzoraka gdje se svaki ulazni podatak povezuje sa odgovarajući  izlaz.</a:t>
            </a:r>
          </a:p>
          <a:p>
            <a:pPr marL="171450" indent="-171450">
              <a:buFont typeface="Arial" panose="020B0604020202020204" pitchFamily="34" charset="0"/>
              <a:buChar char="•"/>
              <a:defRPr/>
            </a:pPr>
            <a:r>
              <a:rPr lang="hr-HR" sz="1200" b="1" dirty="0">
                <a:latin typeface="+mn-lt"/>
              </a:rPr>
              <a:t>Nenadgledano (</a:t>
            </a:r>
            <a:r>
              <a:rPr lang="hr-HR" sz="1200" b="1" dirty="0" err="1">
                <a:latin typeface="+mn-lt"/>
              </a:rPr>
              <a:t>Unsupervised</a:t>
            </a:r>
            <a:r>
              <a:rPr lang="hr-HR" sz="1200" b="1" dirty="0">
                <a:latin typeface="+mn-lt"/>
              </a:rPr>
              <a:t>) </a:t>
            </a:r>
            <a:br>
              <a:rPr lang="hr-HR" sz="1200" b="1" dirty="0">
                <a:latin typeface="+mn-lt"/>
              </a:rPr>
            </a:br>
            <a:r>
              <a:rPr lang="hr-HR" sz="1200" dirty="0">
                <a:latin typeface="+mn-lt"/>
              </a:rPr>
              <a:t>Učenje iz nepoznatog seta uzoraka sa ciljem identifikacije obrazaca, strukture, korelacija ili skupova podataka.</a:t>
            </a:r>
          </a:p>
          <a:p>
            <a:pPr marL="171450" indent="-171450">
              <a:buFont typeface="Arial" panose="020B0604020202020204" pitchFamily="34" charset="0"/>
              <a:buChar char="•"/>
              <a:defRPr/>
            </a:pPr>
            <a:r>
              <a:rPr lang="hr-HR" sz="1200" b="1" dirty="0" err="1">
                <a:latin typeface="+mn-lt"/>
              </a:rPr>
              <a:t>Polunadgledano</a:t>
            </a:r>
            <a:r>
              <a:rPr lang="hr-HR" sz="1200" b="1" dirty="0">
                <a:latin typeface="+mn-lt"/>
              </a:rPr>
              <a:t> (</a:t>
            </a:r>
            <a:r>
              <a:rPr lang="hr-HR" sz="1200" b="1" dirty="0" err="1">
                <a:latin typeface="+mn-lt"/>
              </a:rPr>
              <a:t>Semi-supervised</a:t>
            </a:r>
            <a:r>
              <a:rPr lang="hr-HR" sz="1200" b="1" dirty="0">
                <a:latin typeface="+mn-lt"/>
              </a:rPr>
              <a:t>)</a:t>
            </a:r>
            <a:endParaRPr lang="hr-HR" sz="1200" dirty="0">
              <a:latin typeface="+mn-lt"/>
            </a:endParaRPr>
          </a:p>
          <a:p>
            <a:pPr marL="171450" indent="-171450">
              <a:buFont typeface="Arial" panose="020B0604020202020204" pitchFamily="34" charset="0"/>
              <a:buChar char="•"/>
              <a:defRPr/>
            </a:pPr>
            <a:r>
              <a:rPr lang="hr-HR" sz="1200" b="1" dirty="0">
                <a:latin typeface="+mn-lt"/>
              </a:rPr>
              <a:t>Samo-nadgledano (</a:t>
            </a:r>
            <a:r>
              <a:rPr lang="hr-HR" sz="1200" b="1" dirty="0" err="1">
                <a:latin typeface="+mn-lt"/>
              </a:rPr>
              <a:t>Self-supervised</a:t>
            </a:r>
            <a:r>
              <a:rPr lang="hr-HR" sz="1200" b="1" dirty="0">
                <a:latin typeface="+mn-lt"/>
              </a:rPr>
              <a:t>) </a:t>
            </a:r>
            <a:r>
              <a:rPr lang="hr-HR" sz="1200" dirty="0">
                <a:latin typeface="+mn-lt"/>
              </a:rPr>
              <a:t>Temelji se na samopouzdanju, predviđa dio podataka na temelju drugih dijelova</a:t>
            </a:r>
          </a:p>
          <a:p>
            <a:pPr marL="171450" indent="-171450">
              <a:buFont typeface="Arial" panose="020B0604020202020204" pitchFamily="34" charset="0"/>
              <a:buChar char="•"/>
              <a:defRPr/>
            </a:pPr>
            <a:r>
              <a:rPr lang="hr-HR" sz="1200" b="1" dirty="0">
                <a:latin typeface="+mn-lt"/>
              </a:rPr>
              <a:t>Pojačano (</a:t>
            </a:r>
            <a:r>
              <a:rPr lang="hr-HR" sz="1200" b="1" dirty="0" err="1">
                <a:latin typeface="+mn-lt"/>
              </a:rPr>
              <a:t>Reinforcement</a:t>
            </a:r>
            <a:r>
              <a:rPr lang="hr-HR" sz="1200" b="1" dirty="0">
                <a:latin typeface="+mn-lt"/>
              </a:rPr>
              <a:t>)  </a:t>
            </a:r>
            <a:br>
              <a:rPr lang="hr-HR" sz="1200" dirty="0">
                <a:latin typeface="+mn-lt"/>
              </a:rPr>
            </a:br>
            <a:r>
              <a:rPr lang="hr-HR" sz="1200" dirty="0">
                <a:latin typeface="+mn-lt"/>
              </a:rPr>
              <a:t>Učenje kroz pokušaj/pogrešku koristeći povrtnu informaciju iz okoline u obliku nagrade i kazne kako bi maksimizirao nagradu (uči kroz iskustvo).</a:t>
            </a:r>
          </a:p>
          <a:p>
            <a:pPr marL="171450" indent="-171450">
              <a:buFont typeface="Arial" panose="020B0604020202020204" pitchFamily="34" charset="0"/>
              <a:buChar char="•"/>
              <a:defRPr/>
            </a:pPr>
            <a:r>
              <a:rPr lang="hr-HR" sz="1200" b="1" dirty="0">
                <a:latin typeface="+mn-lt"/>
              </a:rPr>
              <a:t>Učenje prijenosom (Transfer </a:t>
            </a:r>
            <a:r>
              <a:rPr lang="hr-HR" sz="1200" b="1" dirty="0" err="1">
                <a:latin typeface="+mn-lt"/>
              </a:rPr>
              <a:t>Learning</a:t>
            </a:r>
            <a:r>
              <a:rPr lang="hr-HR" sz="1200" b="1" dirty="0">
                <a:latin typeface="+mn-lt"/>
              </a:rPr>
              <a:t>) </a:t>
            </a:r>
            <a:r>
              <a:rPr lang="hr-HR" sz="1200" dirty="0">
                <a:latin typeface="+mn-lt"/>
              </a:rPr>
              <a:t>Prenošenje znanja iz jednog zadatka na drugi. </a:t>
            </a:r>
          </a:p>
          <a:p>
            <a:pPr marL="171450" indent="-171450">
              <a:buFont typeface="Arial" panose="020B0604020202020204" pitchFamily="34" charset="0"/>
              <a:buChar char="•"/>
              <a:defRPr/>
            </a:pPr>
            <a:r>
              <a:rPr lang="hr-HR" sz="1200" b="1" dirty="0">
                <a:latin typeface="+mn-lt"/>
              </a:rPr>
              <a:t>Učenje pojačavanjem (</a:t>
            </a:r>
            <a:r>
              <a:rPr lang="hr-HR" sz="1200" b="1" dirty="0" err="1">
                <a:latin typeface="+mn-lt"/>
              </a:rPr>
              <a:t>Few-shot</a:t>
            </a:r>
            <a:r>
              <a:rPr lang="hr-HR" sz="1200" b="1" dirty="0">
                <a:latin typeface="+mn-lt"/>
              </a:rPr>
              <a:t> i Zero-</a:t>
            </a:r>
            <a:r>
              <a:rPr lang="hr-HR" sz="1200" b="1" dirty="0" err="1">
                <a:latin typeface="+mn-lt"/>
              </a:rPr>
              <a:t>shot</a:t>
            </a:r>
            <a:r>
              <a:rPr lang="hr-HR" sz="1200" b="1" dirty="0">
                <a:latin typeface="+mn-lt"/>
              </a:rPr>
              <a:t> </a:t>
            </a:r>
            <a:r>
              <a:rPr lang="hr-HR" sz="1200" b="1" dirty="0" err="1">
                <a:latin typeface="+mn-lt"/>
              </a:rPr>
              <a:t>Learning</a:t>
            </a:r>
            <a:r>
              <a:rPr lang="hr-HR" sz="1200" b="1" dirty="0">
                <a:latin typeface="+mn-lt"/>
              </a:rPr>
              <a:t>)</a:t>
            </a:r>
            <a:r>
              <a:rPr lang="hr-HR" sz="1200" dirty="0">
                <a:latin typeface="+mn-lt"/>
              </a:rPr>
              <a:t> Treniranje modela na malom broju primjera (</a:t>
            </a:r>
            <a:r>
              <a:rPr lang="hr-HR" sz="1200" dirty="0" err="1">
                <a:latin typeface="+mn-lt"/>
              </a:rPr>
              <a:t>few-shot</a:t>
            </a:r>
            <a:r>
              <a:rPr lang="hr-HR" sz="1200" dirty="0">
                <a:latin typeface="+mn-lt"/>
              </a:rPr>
              <a:t>) ili čak bez prethodnog viđenja primjera određenog razreda (zero-</a:t>
            </a:r>
            <a:r>
              <a:rPr lang="hr-HR" sz="1200" dirty="0" err="1">
                <a:latin typeface="+mn-lt"/>
              </a:rPr>
              <a:t>shot</a:t>
            </a:r>
            <a:r>
              <a:rPr lang="hr-HR" sz="1200" dirty="0">
                <a:latin typeface="+mn-lt"/>
              </a:rPr>
              <a:t>)</a:t>
            </a:r>
          </a:p>
          <a:p>
            <a:pPr marL="171450" indent="-171450">
              <a:buFont typeface="Arial" panose="020B0604020202020204" pitchFamily="34" charset="0"/>
              <a:buChar char="•"/>
              <a:defRPr/>
            </a:pPr>
            <a:r>
              <a:rPr lang="hr-HR" sz="1200" b="1" dirty="0">
                <a:latin typeface="Calibri" panose="020F0502020204030204"/>
              </a:rPr>
              <a:t>K</a:t>
            </a:r>
            <a:r>
              <a:rPr kumimoji="0" lang="hr-HR" sz="1200" b="1" i="0" u="none" strike="noStrike" kern="1200" cap="none" spc="0" normalizeH="0" baseline="0" noProof="0" dirty="0" err="1">
                <a:ln>
                  <a:noFill/>
                </a:ln>
                <a:solidFill>
                  <a:srgbClr val="232323"/>
                </a:solidFill>
                <a:effectLst/>
                <a:uLnTx/>
                <a:uFillTx/>
                <a:latin typeface="Calibri" panose="020F0502020204030204"/>
                <a:ea typeface="+mn-ea"/>
                <a:cs typeface="+mn-cs"/>
              </a:rPr>
              <a:t>urikulum</a:t>
            </a:r>
            <a:r>
              <a:rPr kumimoji="0" lang="hr-HR" sz="1200" b="1" i="0" u="none" strike="noStrike" kern="1200" cap="none" spc="0" normalizeH="0" baseline="0" noProof="0" dirty="0">
                <a:ln>
                  <a:noFill/>
                </a:ln>
                <a:solidFill>
                  <a:srgbClr val="232323"/>
                </a:solidFill>
                <a:effectLst/>
                <a:uLnTx/>
                <a:uFillTx/>
                <a:latin typeface="Calibri" panose="020F0502020204030204"/>
                <a:ea typeface="+mn-ea"/>
                <a:cs typeface="+mn-cs"/>
              </a:rPr>
              <a:t> </a:t>
            </a:r>
            <a:r>
              <a:rPr lang="hr-HR" sz="1200" b="1" dirty="0">
                <a:latin typeface="+mn-lt"/>
              </a:rPr>
              <a:t>(</a:t>
            </a:r>
            <a:r>
              <a:rPr lang="hr-HR" sz="1200" b="1" dirty="0" err="1">
                <a:latin typeface="+mn-lt"/>
              </a:rPr>
              <a:t>Curriculum</a:t>
            </a:r>
            <a:r>
              <a:rPr lang="hr-HR" sz="1200" b="1" dirty="0">
                <a:latin typeface="+mn-lt"/>
              </a:rPr>
              <a:t> </a:t>
            </a:r>
            <a:r>
              <a:rPr lang="hr-HR" sz="1200" b="1" dirty="0" err="1">
                <a:latin typeface="+mn-lt"/>
              </a:rPr>
              <a:t>Learning</a:t>
            </a:r>
            <a:r>
              <a:rPr lang="hr-HR" sz="1200" b="1" dirty="0">
                <a:latin typeface="+mn-lt"/>
              </a:rPr>
              <a:t>) </a:t>
            </a:r>
            <a:r>
              <a:rPr lang="hr-HR" sz="1200" dirty="0">
                <a:latin typeface="+mn-lt"/>
              </a:rPr>
              <a:t>Postupno uči sve složenije zadatke, počevši s jednostavnijima.</a:t>
            </a:r>
          </a:p>
        </p:txBody>
      </p:sp>
    </p:spTree>
    <p:extLst>
      <p:ext uri="{BB962C8B-B14F-4D97-AF65-F5344CB8AC3E}">
        <p14:creationId xmlns:p14="http://schemas.microsoft.com/office/powerpoint/2010/main" val="2219166900"/>
      </p:ext>
    </p:extLst>
  </p:cSld>
  <p:clrMapOvr>
    <a:masterClrMapping/>
  </p:clrMapOvr>
  <p:transition spd="slow" advClick="0" advTm="4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AEA6578C-2646-BAC6-7FFD-7FD0AF059E5D}"/>
              </a:ext>
            </a:extLst>
          </p:cNvPr>
          <p:cNvSpPr>
            <a:spLocks noGrp="1" noChangeArrowheads="1"/>
          </p:cNvSpPr>
          <p:nvPr>
            <p:ph type="title"/>
          </p:nvPr>
        </p:nvSpPr>
        <p:spPr>
          <a:xfrm>
            <a:off x="2411761" y="115888"/>
            <a:ext cx="6624290" cy="371475"/>
          </a:xfrm>
        </p:spPr>
        <p:txBody>
          <a:bodyPr/>
          <a:lstStyle/>
          <a:p>
            <a:pPr>
              <a:defRPr/>
            </a:pPr>
            <a:r>
              <a:rPr lang="hr-HR" sz="2400" dirty="0">
                <a:effectLst/>
              </a:rPr>
              <a:t>Popularni algoritmi strojnog učenja (bez NN)</a:t>
            </a:r>
            <a:endParaRPr lang="hr-HR" sz="2400" dirty="0"/>
          </a:p>
        </p:txBody>
      </p:sp>
      <p:sp>
        <p:nvSpPr>
          <p:cNvPr id="3" name="TextBox 2">
            <a:extLst>
              <a:ext uri="{FF2B5EF4-FFF2-40B4-BE49-F238E27FC236}">
                <a16:creationId xmlns:a16="http://schemas.microsoft.com/office/drawing/2014/main" id="{0BC6AC19-DC6E-0077-6369-0CA5D91FE1CE}"/>
              </a:ext>
            </a:extLst>
          </p:cNvPr>
          <p:cNvSpPr txBox="1"/>
          <p:nvPr/>
        </p:nvSpPr>
        <p:spPr>
          <a:xfrm>
            <a:off x="179512" y="764704"/>
            <a:ext cx="6264696" cy="5632311"/>
          </a:xfrm>
          <a:prstGeom prst="rect">
            <a:avLst/>
          </a:prstGeom>
          <a:noFill/>
        </p:spPr>
        <p:txBody>
          <a:bodyPr wrap="square">
            <a:spAutoFit/>
          </a:bodyPr>
          <a:lstStyle/>
          <a:p>
            <a:r>
              <a:rPr lang="hr-HR" sz="1000" b="1" dirty="0"/>
              <a:t>Linearna regresija (</a:t>
            </a:r>
            <a:r>
              <a:rPr lang="hr-HR" sz="1000" b="1" dirty="0" err="1"/>
              <a:t>Linear</a:t>
            </a:r>
            <a:r>
              <a:rPr lang="hr-HR" sz="1000" b="1" dirty="0"/>
              <a:t> </a:t>
            </a:r>
            <a:r>
              <a:rPr lang="hr-HR" sz="1000" b="1" dirty="0" err="1"/>
              <a:t>Regression</a:t>
            </a:r>
            <a:r>
              <a:rPr lang="hr-HR" sz="1000" b="1" dirty="0"/>
              <a:t>): </a:t>
            </a:r>
            <a:r>
              <a:rPr lang="hr-HR" sz="1000" dirty="0"/>
              <a:t>Pronalazi najbolju linearnu liniju koja se uklapa u podatke tako da minimizira grešku između stvarnih i predviđenih vrijednosti</a:t>
            </a:r>
            <a:r>
              <a:rPr lang="hr-HR" sz="1000" b="1" dirty="0"/>
              <a:t>, </a:t>
            </a:r>
            <a:r>
              <a:rPr lang="hr-HR" sz="1000" dirty="0"/>
              <a:t>Osnovni algoritam za modeliranje linearnih odnosa između ulaznih i izlaznih varijabli što omogućuje predviđanje kontinuiranih vrijednosti.</a:t>
            </a:r>
          </a:p>
          <a:p>
            <a:endParaRPr lang="hr-HR" sz="1000" dirty="0"/>
          </a:p>
          <a:p>
            <a:r>
              <a:rPr lang="hr-HR" sz="1000" b="1" dirty="0"/>
              <a:t>Logistička regresija (</a:t>
            </a:r>
            <a:r>
              <a:rPr lang="hr-HR" sz="1000" b="1" dirty="0" err="1"/>
              <a:t>Logistic</a:t>
            </a:r>
            <a:r>
              <a:rPr lang="hr-HR" sz="1000" b="1" dirty="0"/>
              <a:t> </a:t>
            </a:r>
            <a:r>
              <a:rPr lang="hr-HR" sz="1000" b="1" dirty="0" err="1"/>
              <a:t>Regression</a:t>
            </a:r>
            <a:r>
              <a:rPr lang="hr-HR" sz="1000" b="1" dirty="0"/>
              <a:t>): </a:t>
            </a:r>
            <a:r>
              <a:rPr lang="hr-HR" sz="1000" dirty="0"/>
              <a:t>Modelira vjerojatnosti pripadnosti razredima koristeći logističku funkciju. Koristi se za klasifikaciju i procjenu vjerojatnosti pripadnosti razredima. Npr. dijagnoza bolesti.</a:t>
            </a:r>
          </a:p>
          <a:p>
            <a:endParaRPr lang="hr-HR" sz="1000" dirty="0"/>
          </a:p>
          <a:p>
            <a:r>
              <a:rPr lang="hr-HR" sz="1000" b="1" dirty="0"/>
              <a:t>K-</a:t>
            </a:r>
            <a:r>
              <a:rPr lang="hr-HR" sz="1000" b="1" dirty="0" err="1"/>
              <a:t>means</a:t>
            </a:r>
            <a:r>
              <a:rPr lang="hr-HR" sz="1000" b="1" dirty="0"/>
              <a:t> grupiranje (K-</a:t>
            </a:r>
            <a:r>
              <a:rPr lang="hr-HR" sz="1000" b="1" dirty="0" err="1"/>
              <a:t>means</a:t>
            </a:r>
            <a:r>
              <a:rPr lang="hr-HR" sz="1000" b="1" dirty="0"/>
              <a:t> </a:t>
            </a:r>
            <a:r>
              <a:rPr lang="hr-HR" sz="1000" b="1" dirty="0" err="1"/>
              <a:t>Clustering</a:t>
            </a:r>
            <a:r>
              <a:rPr lang="hr-HR" sz="1000" b="1" dirty="0"/>
              <a:t>): </a:t>
            </a:r>
            <a:r>
              <a:rPr lang="hr-HR" sz="1000" dirty="0" err="1"/>
              <a:t>Gupira</a:t>
            </a:r>
            <a:r>
              <a:rPr lang="hr-HR" sz="1000" dirty="0"/>
              <a:t> podatke u određeni broj klastera tako da minimizira udaljenosti između podataka u istom klasteru i maksimizira udaljenosti između različitih klastera. Npr. Segmentacija tržišta, analiza uzoraka.</a:t>
            </a:r>
          </a:p>
          <a:p>
            <a:endParaRPr lang="hr-HR" sz="1000" dirty="0"/>
          </a:p>
          <a:p>
            <a:r>
              <a:rPr lang="hr-HR" sz="1000" b="1" dirty="0"/>
              <a:t>Stabla odlučivanja (</a:t>
            </a:r>
            <a:r>
              <a:rPr lang="hr-HR" sz="1000" b="1" dirty="0" err="1"/>
              <a:t>Decision</a:t>
            </a:r>
            <a:r>
              <a:rPr lang="hr-HR" sz="1000" b="1" dirty="0"/>
              <a:t> </a:t>
            </a:r>
            <a:r>
              <a:rPr lang="hr-HR" sz="1000" b="1" dirty="0" err="1"/>
              <a:t>Trees</a:t>
            </a:r>
            <a:r>
              <a:rPr lang="hr-HR" sz="1000" b="1" dirty="0"/>
              <a:t>): </a:t>
            </a:r>
            <a:r>
              <a:rPr lang="hr-HR" sz="1000" dirty="0"/>
              <a:t>Grade hijerarhijsku strukturu odluka na temelju značajki podataka kako bi se donosile odluke o pripadnosti razredima ili vrijednostima ciljne varijable. Koriste se za klasifikaciju i regresiju te omogućuju transparentno tumačenje odluka. Npr. korisničke preferencije u e-trgovini</a:t>
            </a:r>
          </a:p>
          <a:p>
            <a:endParaRPr lang="hr-HR" sz="1000" dirty="0"/>
          </a:p>
          <a:p>
            <a:r>
              <a:rPr lang="hr-HR" sz="1000" b="1" dirty="0"/>
              <a:t>Slučajne šume (Random </a:t>
            </a:r>
            <a:r>
              <a:rPr lang="hr-HR" sz="1000" b="1" dirty="0" err="1"/>
              <a:t>Forests</a:t>
            </a:r>
            <a:r>
              <a:rPr lang="hr-HR" sz="1000" b="1" dirty="0"/>
              <a:t>): </a:t>
            </a:r>
            <a:r>
              <a:rPr lang="hr-HR" sz="1000" dirty="0"/>
              <a:t>Kombiniraju mnogo stabala </a:t>
            </a:r>
            <a:r>
              <a:rPr lang="hr-HR" sz="1000" dirty="0" err="1"/>
              <a:t>odlućivanja</a:t>
            </a:r>
            <a:r>
              <a:rPr lang="hr-HR" sz="1000" dirty="0"/>
              <a:t> i agregiraju njihove rezultate kako bi poboljšale točnost predikcija. Npr. A</a:t>
            </a:r>
            <a:r>
              <a:rPr lang="pl-PL" sz="1000" dirty="0"/>
              <a:t>naliza slika i prepoznavanju objekata.</a:t>
            </a:r>
            <a:endParaRPr lang="hr-HR" sz="1000" dirty="0"/>
          </a:p>
          <a:p>
            <a:endParaRPr lang="hr-HR" sz="1000" dirty="0"/>
          </a:p>
          <a:p>
            <a:r>
              <a:rPr lang="hr-HR" sz="1000" b="1" dirty="0"/>
              <a:t>Strojevi s potpornim vektorima (Support </a:t>
            </a:r>
            <a:r>
              <a:rPr lang="hr-HR" sz="1000" b="1" dirty="0" err="1"/>
              <a:t>Vector</a:t>
            </a:r>
            <a:r>
              <a:rPr lang="hr-HR" sz="1000" b="1" dirty="0"/>
              <a:t> Machines, SVM): </a:t>
            </a:r>
            <a:r>
              <a:rPr lang="hr-HR" sz="1000" dirty="0"/>
              <a:t>Pronalaze optimalne granice (</a:t>
            </a:r>
            <a:r>
              <a:rPr lang="hr-HR" sz="1000" dirty="0" err="1"/>
              <a:t>hiperravnine</a:t>
            </a:r>
            <a:r>
              <a:rPr lang="hr-HR" sz="1000" dirty="0"/>
              <a:t>) koje se koriste za klasifikaciju ili regresiju putem potpornih vektora, odnosno točaka u prostoru koje su najbliže tim granicama. Koristi se za klasifikaciju i regresiju.</a:t>
            </a:r>
          </a:p>
          <a:p>
            <a:endParaRPr lang="hr-HR" sz="1000" dirty="0"/>
          </a:p>
          <a:p>
            <a:r>
              <a:rPr lang="hr-HR" sz="1000" b="1" dirty="0"/>
              <a:t>K najbližih susjeda (K-</a:t>
            </a:r>
            <a:r>
              <a:rPr lang="hr-HR" sz="1000" b="1" dirty="0" err="1"/>
              <a:t>Nearest</a:t>
            </a:r>
            <a:r>
              <a:rPr lang="hr-HR" sz="1000" b="1" dirty="0"/>
              <a:t> </a:t>
            </a:r>
            <a:r>
              <a:rPr lang="hr-HR" sz="1000" b="1" dirty="0" err="1"/>
              <a:t>Neighbors</a:t>
            </a:r>
            <a:r>
              <a:rPr lang="hr-HR" sz="1000" b="1" dirty="0"/>
              <a:t>, KNN): </a:t>
            </a:r>
            <a:r>
              <a:rPr lang="hr-HR" sz="1000" dirty="0"/>
              <a:t>Koristi se za klasifikaciju temeljem sličnosti s najbližim susjedima u prostoru.</a:t>
            </a:r>
          </a:p>
          <a:p>
            <a:endParaRPr lang="hr-HR" sz="1000" dirty="0"/>
          </a:p>
          <a:p>
            <a:r>
              <a:rPr lang="hr-HR" sz="1000" b="1" dirty="0"/>
              <a:t>Naive Bayes: </a:t>
            </a:r>
            <a:r>
              <a:rPr lang="hr-HR" sz="1000" dirty="0"/>
              <a:t>Temelji se na </a:t>
            </a:r>
            <a:r>
              <a:rPr lang="hr-HR" sz="1000" dirty="0" err="1"/>
              <a:t>Bayesovoj</a:t>
            </a:r>
            <a:r>
              <a:rPr lang="hr-HR" sz="1000" dirty="0"/>
              <a:t> teoremi i koristi se za klasifikaciju, posebno u obradi prirodnog jezika.</a:t>
            </a:r>
          </a:p>
          <a:p>
            <a:endParaRPr lang="hr-HR" sz="1000" dirty="0"/>
          </a:p>
          <a:p>
            <a:r>
              <a:rPr lang="hr-HR" sz="1000" b="1" dirty="0"/>
              <a:t>Analiza osnovnih komponenti (Principal </a:t>
            </a:r>
            <a:r>
              <a:rPr lang="hr-HR" sz="1000" b="1" dirty="0" err="1"/>
              <a:t>Component</a:t>
            </a:r>
            <a:r>
              <a:rPr lang="hr-HR" sz="1000" b="1" dirty="0"/>
              <a:t> </a:t>
            </a:r>
            <a:r>
              <a:rPr lang="hr-HR" sz="1000" b="1" dirty="0" err="1"/>
              <a:t>Analysis</a:t>
            </a:r>
            <a:r>
              <a:rPr lang="hr-HR" sz="1000" b="1" dirty="0"/>
              <a:t>, PCA): </a:t>
            </a:r>
            <a:r>
              <a:rPr lang="hr-HR" sz="1000" dirty="0"/>
              <a:t>Koristi se za redukciju </a:t>
            </a:r>
            <a:r>
              <a:rPr lang="hr-HR" sz="1000" dirty="0" err="1"/>
              <a:t>dimenzionalnosti</a:t>
            </a:r>
            <a:r>
              <a:rPr lang="hr-HR" sz="1000" dirty="0"/>
              <a:t> podataka.</a:t>
            </a:r>
          </a:p>
          <a:p>
            <a:endParaRPr lang="hr-HR" sz="1000" dirty="0"/>
          </a:p>
          <a:p>
            <a:r>
              <a:rPr lang="hr-HR" sz="1000" b="1" dirty="0"/>
              <a:t>Aglomerativno grupiranje (</a:t>
            </a:r>
            <a:r>
              <a:rPr lang="hr-HR" sz="1000" b="1" dirty="0" err="1"/>
              <a:t>Agglomerative</a:t>
            </a:r>
            <a:r>
              <a:rPr lang="hr-HR" sz="1000" b="1" dirty="0"/>
              <a:t> </a:t>
            </a:r>
            <a:r>
              <a:rPr lang="hr-HR" sz="1000" b="1" dirty="0" err="1"/>
              <a:t>Clustering</a:t>
            </a:r>
            <a:r>
              <a:rPr lang="hr-HR" sz="1000" b="1" dirty="0"/>
              <a:t>): </a:t>
            </a:r>
            <a:r>
              <a:rPr lang="hr-HR" sz="1000" dirty="0"/>
              <a:t>Koristi se za hijerarhijsko grupiranje podataka.</a:t>
            </a:r>
          </a:p>
        </p:txBody>
      </p:sp>
      <p:pic>
        <p:nvPicPr>
          <p:cNvPr id="2050" name="Picture 2" descr="Logistic regression - Wikipedia">
            <a:extLst>
              <a:ext uri="{FF2B5EF4-FFF2-40B4-BE49-F238E27FC236}">
                <a16:creationId xmlns:a16="http://schemas.microsoft.com/office/drawing/2014/main" id="{81CEA7A6-E1CB-E66B-6E3E-762DB7D8B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642" y="1284224"/>
            <a:ext cx="1069992" cy="7409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046202-36A0-96C8-0271-EE3862038970}"/>
              </a:ext>
            </a:extLst>
          </p:cNvPr>
          <p:cNvPicPr>
            <a:picLocks noChangeAspect="1"/>
          </p:cNvPicPr>
          <p:nvPr/>
        </p:nvPicPr>
        <p:blipFill>
          <a:blip r:embed="rId3"/>
          <a:stretch>
            <a:fillRect/>
          </a:stretch>
        </p:blipFill>
        <p:spPr>
          <a:xfrm>
            <a:off x="6445533" y="793774"/>
            <a:ext cx="1383762" cy="729946"/>
          </a:xfrm>
          <a:prstGeom prst="rect">
            <a:avLst/>
          </a:prstGeom>
        </p:spPr>
      </p:pic>
      <p:pic>
        <p:nvPicPr>
          <p:cNvPr id="2052" name="Picture 4" descr="2 K-means clustering | Machine Learning for Biostatistics">
            <a:extLst>
              <a:ext uri="{FF2B5EF4-FFF2-40B4-BE49-F238E27FC236}">
                <a16:creationId xmlns:a16="http://schemas.microsoft.com/office/drawing/2014/main" id="{FFD63BE7-27B6-B76F-F6A2-AB1EE6C50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405" y="1830131"/>
            <a:ext cx="1182018" cy="901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A65369-AA00-2866-706D-F492922436E0}"/>
              </a:ext>
            </a:extLst>
          </p:cNvPr>
          <p:cNvPicPr>
            <a:picLocks noChangeAspect="1"/>
          </p:cNvPicPr>
          <p:nvPr/>
        </p:nvPicPr>
        <p:blipFill>
          <a:blip r:embed="rId5"/>
          <a:stretch>
            <a:fillRect/>
          </a:stretch>
        </p:blipFill>
        <p:spPr>
          <a:xfrm>
            <a:off x="6651739" y="3223812"/>
            <a:ext cx="971351" cy="809459"/>
          </a:xfrm>
          <a:prstGeom prst="rect">
            <a:avLst/>
          </a:prstGeom>
        </p:spPr>
      </p:pic>
      <p:pic>
        <p:nvPicPr>
          <p:cNvPr id="7" name="Picture 6">
            <a:extLst>
              <a:ext uri="{FF2B5EF4-FFF2-40B4-BE49-F238E27FC236}">
                <a16:creationId xmlns:a16="http://schemas.microsoft.com/office/drawing/2014/main" id="{6939B590-50B7-E149-E8F4-C60AFBD9F7DF}"/>
              </a:ext>
            </a:extLst>
          </p:cNvPr>
          <p:cNvPicPr>
            <a:picLocks noChangeAspect="1"/>
          </p:cNvPicPr>
          <p:nvPr/>
        </p:nvPicPr>
        <p:blipFill>
          <a:blip r:embed="rId6"/>
          <a:stretch>
            <a:fillRect/>
          </a:stretch>
        </p:blipFill>
        <p:spPr>
          <a:xfrm>
            <a:off x="7913646" y="2535003"/>
            <a:ext cx="997984" cy="642536"/>
          </a:xfrm>
          <a:prstGeom prst="rect">
            <a:avLst/>
          </a:prstGeom>
        </p:spPr>
      </p:pic>
      <p:pic>
        <p:nvPicPr>
          <p:cNvPr id="2054" name="Picture 6" descr="Support Vector Machine (SVM) Algorithm - Javatpoint">
            <a:extLst>
              <a:ext uri="{FF2B5EF4-FFF2-40B4-BE49-F238E27FC236}">
                <a16:creationId xmlns:a16="http://schemas.microsoft.com/office/drawing/2014/main" id="{D28D9008-F9E0-D7D4-1D78-050A80E9B4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9633" y="3771069"/>
            <a:ext cx="1146011" cy="7626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uilding a k-Nearest-Neighbors (k-NN) Model with Scikit-learn | by Jaz  Allibhai | Towards Data Science">
            <a:extLst>
              <a:ext uri="{FF2B5EF4-FFF2-40B4-BE49-F238E27FC236}">
                <a16:creationId xmlns:a16="http://schemas.microsoft.com/office/drawing/2014/main" id="{F31BB12B-62A7-17F2-DD2E-BB95D4AB88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1739" y="4272954"/>
            <a:ext cx="971351" cy="7778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ilding Naive Bayes Classifier from Scratch to Perform Sentiment Analysis">
            <a:extLst>
              <a:ext uri="{FF2B5EF4-FFF2-40B4-BE49-F238E27FC236}">
                <a16:creationId xmlns:a16="http://schemas.microsoft.com/office/drawing/2014/main" id="{DA1DAA24-3003-C31F-03D1-CC7B998431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1965" y="4745213"/>
            <a:ext cx="1021346" cy="828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6CF7DB-40C8-4246-E487-FF70E6E692DB}"/>
              </a:ext>
            </a:extLst>
          </p:cNvPr>
          <p:cNvPicPr>
            <a:picLocks noChangeAspect="1"/>
          </p:cNvPicPr>
          <p:nvPr/>
        </p:nvPicPr>
        <p:blipFill>
          <a:blip r:embed="rId10"/>
          <a:stretch>
            <a:fillRect/>
          </a:stretch>
        </p:blipFill>
        <p:spPr>
          <a:xfrm>
            <a:off x="6486946" y="5415158"/>
            <a:ext cx="1300936" cy="463631"/>
          </a:xfrm>
          <a:prstGeom prst="rect">
            <a:avLst/>
          </a:prstGeom>
        </p:spPr>
      </p:pic>
      <p:pic>
        <p:nvPicPr>
          <p:cNvPr id="9" name="Picture 8">
            <a:extLst>
              <a:ext uri="{FF2B5EF4-FFF2-40B4-BE49-F238E27FC236}">
                <a16:creationId xmlns:a16="http://schemas.microsoft.com/office/drawing/2014/main" id="{9B3AD281-16B8-B6A6-BEA3-87A4407388F1}"/>
              </a:ext>
            </a:extLst>
          </p:cNvPr>
          <p:cNvPicPr>
            <a:picLocks noChangeAspect="1"/>
          </p:cNvPicPr>
          <p:nvPr/>
        </p:nvPicPr>
        <p:blipFill>
          <a:blip r:embed="rId11"/>
          <a:stretch>
            <a:fillRect/>
          </a:stretch>
        </p:blipFill>
        <p:spPr>
          <a:xfrm>
            <a:off x="7746469" y="5791847"/>
            <a:ext cx="1332338" cy="762618"/>
          </a:xfrm>
          <a:prstGeom prst="rect">
            <a:avLst/>
          </a:prstGeom>
        </p:spPr>
      </p:pic>
    </p:spTree>
    <p:extLst>
      <p:ext uri="{BB962C8B-B14F-4D97-AF65-F5344CB8AC3E}">
        <p14:creationId xmlns:p14="http://schemas.microsoft.com/office/powerpoint/2010/main" val="954123491"/>
      </p:ext>
    </p:extLst>
  </p:cSld>
  <p:clrMapOvr>
    <a:masterClrMapping/>
  </p:clrMapOvr>
  <p:transition spd="slow" advClick="0" advTm="4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AEA6578C-2646-BAC6-7FFD-7FD0AF059E5D}"/>
              </a:ext>
            </a:extLst>
          </p:cNvPr>
          <p:cNvSpPr>
            <a:spLocks noGrp="1" noChangeArrowheads="1"/>
          </p:cNvSpPr>
          <p:nvPr>
            <p:ph type="title"/>
          </p:nvPr>
        </p:nvSpPr>
        <p:spPr>
          <a:xfrm>
            <a:off x="2195736" y="115888"/>
            <a:ext cx="6840315" cy="371475"/>
          </a:xfrm>
        </p:spPr>
        <p:txBody>
          <a:bodyPr/>
          <a:lstStyle/>
          <a:p>
            <a:pPr>
              <a:defRPr/>
            </a:pPr>
            <a:r>
              <a:rPr lang="hr-HR" sz="2000" dirty="0">
                <a:effectLst/>
              </a:rPr>
              <a:t>Popularni algoritmi dubokog učenja (neuronskih mreža - NN)</a:t>
            </a:r>
            <a:endParaRPr lang="hr-HR" sz="2000" dirty="0"/>
          </a:p>
        </p:txBody>
      </p:sp>
      <p:sp>
        <p:nvSpPr>
          <p:cNvPr id="3" name="TextBox 2">
            <a:extLst>
              <a:ext uri="{FF2B5EF4-FFF2-40B4-BE49-F238E27FC236}">
                <a16:creationId xmlns:a16="http://schemas.microsoft.com/office/drawing/2014/main" id="{0BC6AC19-DC6E-0077-6369-0CA5D91FE1CE}"/>
              </a:ext>
            </a:extLst>
          </p:cNvPr>
          <p:cNvSpPr txBox="1"/>
          <p:nvPr/>
        </p:nvSpPr>
        <p:spPr>
          <a:xfrm>
            <a:off x="179512" y="836712"/>
            <a:ext cx="6120680" cy="5786199"/>
          </a:xfrm>
          <a:prstGeom prst="rect">
            <a:avLst/>
          </a:prstGeom>
          <a:noFill/>
        </p:spPr>
        <p:txBody>
          <a:bodyPr wrap="square">
            <a:spAutoFit/>
          </a:bodyPr>
          <a:lstStyle/>
          <a:p>
            <a:r>
              <a:rPr lang="hr-HR" sz="1000" b="1" dirty="0"/>
              <a:t>Jednosmjerne NN (</a:t>
            </a:r>
            <a:r>
              <a:rPr lang="hr-HR" sz="1000" b="1" dirty="0" err="1"/>
              <a:t>Feedforward</a:t>
            </a:r>
            <a:r>
              <a:rPr lang="hr-HR" sz="1000" b="1" dirty="0"/>
              <a:t>, FNN): </a:t>
            </a:r>
            <a:r>
              <a:rPr lang="hr-HR" sz="1000" dirty="0"/>
              <a:t>Osnovna vrsta neuronskih mreža sastoji se od slojeva neurona koji prosljeđuju podatke od ulaza prema izlazu. Osnovni model za klasifikaciju i regresiju.</a:t>
            </a:r>
          </a:p>
          <a:p>
            <a:endParaRPr lang="hr-HR" sz="1000" dirty="0"/>
          </a:p>
          <a:p>
            <a:r>
              <a:rPr lang="hr-HR" sz="1000" b="1" dirty="0" err="1"/>
              <a:t>Konvolucijske</a:t>
            </a:r>
            <a:r>
              <a:rPr lang="hr-HR" sz="1000" b="1" dirty="0"/>
              <a:t> NN (</a:t>
            </a:r>
            <a:r>
              <a:rPr lang="hr-HR" sz="1000" b="1" dirty="0" err="1"/>
              <a:t>Convolutional</a:t>
            </a:r>
            <a:r>
              <a:rPr lang="hr-HR" sz="1000" b="1" dirty="0"/>
              <a:t>, CNN): O</a:t>
            </a:r>
            <a:r>
              <a:rPr lang="hr-HR" sz="1000" dirty="0"/>
              <a:t>blikovane su tako da prepoznaju uzorke u dvodimenzionalnim podacima. Često se koriste u računalnom vidu, </a:t>
            </a:r>
            <a:r>
              <a:rPr lang="pl-PL" sz="1000" dirty="0"/>
              <a:t>obradi </a:t>
            </a:r>
            <a:r>
              <a:rPr lang="hr-HR" sz="1000" dirty="0"/>
              <a:t>i prepoznavanju slika.</a:t>
            </a:r>
          </a:p>
          <a:p>
            <a:endParaRPr lang="hr-HR" sz="1000" dirty="0"/>
          </a:p>
          <a:p>
            <a:r>
              <a:rPr lang="hr-HR" sz="1000" b="1" dirty="0"/>
              <a:t>Rekurzivne NN (</a:t>
            </a:r>
            <a:r>
              <a:rPr lang="hr-HR" sz="1000" b="1" dirty="0" err="1"/>
              <a:t>Recurrent</a:t>
            </a:r>
            <a:r>
              <a:rPr lang="hr-HR" sz="1000" b="1" dirty="0"/>
              <a:t>, RNN): </a:t>
            </a:r>
            <a:r>
              <a:rPr lang="hr-HR" sz="1000" dirty="0"/>
              <a:t>Imaju povratnu petlju koja omogućuje informacijama da se prenose unatrag. Obrada sekvencijalnih podataka poput teksta, vremenskih nizova, govora. </a:t>
            </a:r>
          </a:p>
          <a:p>
            <a:endParaRPr lang="hr-HR" sz="1000" dirty="0"/>
          </a:p>
          <a:p>
            <a:r>
              <a:rPr lang="hr-HR" sz="1000" b="1" dirty="0"/>
              <a:t>Dugotrajne kratkoročne memorije (</a:t>
            </a:r>
            <a:r>
              <a:rPr lang="hr-HR" sz="1000" b="1" dirty="0" err="1"/>
              <a:t>Long</a:t>
            </a:r>
            <a:r>
              <a:rPr lang="hr-HR" sz="1000" b="1" dirty="0"/>
              <a:t> Short-</a:t>
            </a:r>
            <a:r>
              <a:rPr lang="hr-HR" sz="1000" b="1" dirty="0" err="1"/>
              <a:t>Term</a:t>
            </a:r>
            <a:r>
              <a:rPr lang="hr-HR" sz="1000" b="1" dirty="0"/>
              <a:t> </a:t>
            </a:r>
            <a:r>
              <a:rPr lang="hr-HR" sz="1000" b="1" dirty="0" err="1"/>
              <a:t>Memory</a:t>
            </a:r>
            <a:r>
              <a:rPr lang="hr-HR" sz="1000" b="1" dirty="0"/>
              <a:t>, LSTM): </a:t>
            </a:r>
            <a:r>
              <a:rPr lang="hr-HR" sz="1000" dirty="0"/>
              <a:t>Vrsta RNN-ova koja rješava problem nestajućeg gradijenta i bolje se nosi s dugim sekvencama.</a:t>
            </a:r>
          </a:p>
          <a:p>
            <a:endParaRPr lang="hr-HR" sz="1000" dirty="0"/>
          </a:p>
          <a:p>
            <a:r>
              <a:rPr lang="hr-HR" sz="1000" b="1" dirty="0"/>
              <a:t>Grupe jednostavnih jedinica (</a:t>
            </a:r>
            <a:r>
              <a:rPr lang="hr-HR" sz="1000" b="1" dirty="0" err="1"/>
              <a:t>Gated</a:t>
            </a:r>
            <a:r>
              <a:rPr lang="hr-HR" sz="1000" b="1" dirty="0"/>
              <a:t> </a:t>
            </a:r>
            <a:r>
              <a:rPr lang="hr-HR" sz="1000" b="1" dirty="0" err="1"/>
              <a:t>Recurrent</a:t>
            </a:r>
            <a:r>
              <a:rPr lang="hr-HR" sz="1000" b="1" dirty="0"/>
              <a:t> </a:t>
            </a:r>
            <a:r>
              <a:rPr lang="hr-HR" sz="1000" b="1" dirty="0" err="1"/>
              <a:t>Units</a:t>
            </a:r>
            <a:r>
              <a:rPr lang="hr-HR" sz="1000" b="1" dirty="0"/>
              <a:t>, GRU):</a:t>
            </a:r>
            <a:r>
              <a:rPr lang="hr-HR" sz="1000" dirty="0"/>
              <a:t> Vrsta RNN-ova sličnih LSTM-ima, ali s manje složenom strukturom.</a:t>
            </a:r>
          </a:p>
          <a:p>
            <a:endParaRPr lang="hr-HR" sz="1000" dirty="0"/>
          </a:p>
          <a:p>
            <a:r>
              <a:rPr lang="hr-HR" sz="1000" b="1" dirty="0"/>
              <a:t>Generativne suparničke mreže (</a:t>
            </a:r>
            <a:r>
              <a:rPr lang="hr-HR" sz="1000" b="1" dirty="0" err="1"/>
              <a:t>Generative</a:t>
            </a:r>
            <a:r>
              <a:rPr lang="hr-HR" sz="1000" b="1" dirty="0"/>
              <a:t> </a:t>
            </a:r>
            <a:r>
              <a:rPr lang="hr-HR" sz="1000" b="1" dirty="0" err="1"/>
              <a:t>Adversarial</a:t>
            </a:r>
            <a:r>
              <a:rPr lang="hr-HR" sz="1000" b="1" dirty="0"/>
              <a:t> </a:t>
            </a:r>
            <a:r>
              <a:rPr lang="hr-HR" sz="1000" b="1" dirty="0" err="1"/>
              <a:t>Networks</a:t>
            </a:r>
            <a:r>
              <a:rPr lang="hr-HR" sz="1000" b="1" dirty="0"/>
              <a:t>, GAN): </a:t>
            </a:r>
            <a:r>
              <a:rPr lang="hr-HR" sz="1000" dirty="0"/>
              <a:t>Sastoje se od dva modela, generatora i diskriminatora, koji se natječu u generiranju i ocjenjivanju podataka. Koriste se za generiranje slika, zvuka i drugih kreativnih sadržaja.</a:t>
            </a:r>
          </a:p>
          <a:p>
            <a:endParaRPr lang="hr-HR" sz="1000" dirty="0"/>
          </a:p>
          <a:p>
            <a:r>
              <a:rPr lang="hr-HR" sz="1000" b="1" dirty="0"/>
              <a:t>Rekurzivno </a:t>
            </a:r>
            <a:r>
              <a:rPr lang="hr-HR" sz="1000" b="1" dirty="0" err="1"/>
              <a:t>konvolucijske</a:t>
            </a:r>
            <a:r>
              <a:rPr lang="hr-HR" sz="1000" b="1" dirty="0"/>
              <a:t> NN (</a:t>
            </a:r>
            <a:r>
              <a:rPr lang="hr-HR" sz="1000" b="1" dirty="0" err="1"/>
              <a:t>Recurrent</a:t>
            </a:r>
            <a:r>
              <a:rPr lang="hr-HR" sz="1000" b="1" dirty="0"/>
              <a:t> </a:t>
            </a:r>
            <a:r>
              <a:rPr lang="hr-HR" sz="1000" b="1" dirty="0" err="1"/>
              <a:t>Convolutional</a:t>
            </a:r>
            <a:r>
              <a:rPr lang="hr-HR" sz="1000" b="1" dirty="0"/>
              <a:t>, RCNN): </a:t>
            </a:r>
            <a:r>
              <a:rPr lang="hr-HR" sz="1000" dirty="0"/>
              <a:t>Kombiniraju </a:t>
            </a:r>
            <a:r>
              <a:rPr lang="hr-HR" sz="1000" dirty="0" err="1"/>
              <a:t>konvolucijske</a:t>
            </a:r>
            <a:r>
              <a:rPr lang="hr-HR" sz="1000" dirty="0"/>
              <a:t> slojeve s rekurzivnim slojevima i često se koriste za obradu prirodnog jezika i razumijevanja teksta.</a:t>
            </a:r>
          </a:p>
          <a:p>
            <a:endParaRPr lang="hr-HR" sz="1000" dirty="0"/>
          </a:p>
          <a:p>
            <a:r>
              <a:rPr lang="hr-HR" sz="1000" b="1" dirty="0" err="1"/>
              <a:t>Transformeri</a:t>
            </a:r>
            <a:r>
              <a:rPr lang="hr-HR" sz="1000" b="1" dirty="0"/>
              <a:t> (</a:t>
            </a:r>
            <a:r>
              <a:rPr lang="hr-HR" sz="1000" b="1" dirty="0" err="1"/>
              <a:t>Transformers</a:t>
            </a:r>
            <a:r>
              <a:rPr lang="hr-HR" sz="1000" b="1" dirty="0"/>
              <a:t>):</a:t>
            </a:r>
            <a:r>
              <a:rPr lang="hr-HR" sz="1000" dirty="0"/>
              <a:t> Arhitektura koja je postala popularna u obradi prirodnog jezika. Koristi se za zadatke strojnog prevođenja, generiranje teksta i razumijevanje jezika.</a:t>
            </a:r>
          </a:p>
          <a:p>
            <a:endParaRPr lang="hr-HR" sz="1000" dirty="0"/>
          </a:p>
          <a:p>
            <a:r>
              <a:rPr lang="hr-HR" sz="1000" b="1" dirty="0" err="1"/>
              <a:t>Autokoderi</a:t>
            </a:r>
            <a:r>
              <a:rPr lang="hr-HR" sz="1000" b="1" dirty="0"/>
              <a:t> (</a:t>
            </a:r>
            <a:r>
              <a:rPr lang="hr-HR" sz="1000" b="1" dirty="0" err="1"/>
              <a:t>Autoencoders</a:t>
            </a:r>
            <a:r>
              <a:rPr lang="hr-HR" sz="1000" b="1" dirty="0"/>
              <a:t>): </a:t>
            </a:r>
            <a:r>
              <a:rPr lang="hr-HR" sz="1000" dirty="0"/>
              <a:t>Koriste se za redukciju </a:t>
            </a:r>
            <a:r>
              <a:rPr lang="hr-HR" sz="1000" dirty="0" err="1"/>
              <a:t>dimenzionalnosti</a:t>
            </a:r>
            <a:r>
              <a:rPr lang="hr-HR" sz="1000" dirty="0"/>
              <a:t>, rekonstrukciju podataka i generiranje novih podataka. Često se koriste za prepoznavanje oblika i kompresiju podataka.</a:t>
            </a:r>
          </a:p>
          <a:p>
            <a:endParaRPr lang="hr-HR" sz="1000" dirty="0"/>
          </a:p>
          <a:p>
            <a:r>
              <a:rPr lang="hr-HR" sz="1000" b="1" dirty="0"/>
              <a:t>Veliki jezični model (</a:t>
            </a:r>
            <a:r>
              <a:rPr lang="hr-HR" sz="1000" b="1" dirty="0" err="1"/>
              <a:t>Large</a:t>
            </a:r>
            <a:r>
              <a:rPr lang="hr-HR" sz="1000" b="1" dirty="0"/>
              <a:t> </a:t>
            </a:r>
            <a:r>
              <a:rPr lang="hr-HR" sz="1000" b="1" dirty="0" err="1"/>
              <a:t>Language</a:t>
            </a:r>
            <a:r>
              <a:rPr lang="hr-HR" sz="1000" b="1" dirty="0"/>
              <a:t> Model, LLM</a:t>
            </a:r>
            <a:r>
              <a:rPr lang="hr-HR" sz="1000" dirty="0"/>
              <a:t>), Skup algoritama koji spada u širi okvir obrade prirodnog jezika (Natural </a:t>
            </a:r>
            <a:r>
              <a:rPr lang="hr-HR" sz="1000" dirty="0" err="1"/>
              <a:t>Language</a:t>
            </a:r>
            <a:r>
              <a:rPr lang="hr-HR" sz="1000" dirty="0"/>
              <a:t> Processing) dizajnirani za razumijevanje i generiranje ljudskog jezika. </a:t>
            </a:r>
            <a:r>
              <a:rPr lang="hr-HR" sz="1000" dirty="0" err="1"/>
              <a:t>ChatGPT</a:t>
            </a:r>
            <a:r>
              <a:rPr lang="hr-HR" sz="1000" dirty="0"/>
              <a:t>, </a:t>
            </a:r>
            <a:r>
              <a:rPr lang="hr-HR" sz="1000" dirty="0" err="1"/>
              <a:t>Bert</a:t>
            </a:r>
            <a:r>
              <a:rPr lang="hr-HR" sz="1000" dirty="0"/>
              <a:t>, Claude, </a:t>
            </a:r>
            <a:r>
              <a:rPr lang="hr-HR" sz="1000" dirty="0" err="1"/>
              <a:t>Cohere</a:t>
            </a:r>
            <a:r>
              <a:rPr lang="hr-HR" sz="1000" dirty="0"/>
              <a:t>, </a:t>
            </a:r>
            <a:r>
              <a:rPr lang="hr-HR" sz="1000" dirty="0" err="1"/>
              <a:t>Galactica</a:t>
            </a:r>
            <a:r>
              <a:rPr lang="hr-HR" sz="1000" dirty="0"/>
              <a:t>, Lambda, Palm, Phi-1, </a:t>
            </a:r>
            <a:r>
              <a:rPr lang="hr-HR" sz="1000" dirty="0" err="1"/>
              <a:t>StableLM</a:t>
            </a:r>
            <a:r>
              <a:rPr lang="hr-HR" sz="1000" dirty="0"/>
              <a:t>,… A</a:t>
            </a:r>
            <a:r>
              <a:rPr lang="it-IT" sz="1000" dirty="0" err="1"/>
              <a:t>naliz</a:t>
            </a:r>
            <a:r>
              <a:rPr lang="hr-HR" sz="1000" dirty="0"/>
              <a:t>a</a:t>
            </a:r>
            <a:r>
              <a:rPr lang="it-IT" sz="1000" dirty="0"/>
              <a:t> </a:t>
            </a:r>
            <a:r>
              <a:rPr lang="it-IT" sz="1000" dirty="0" err="1"/>
              <a:t>sentimenta</a:t>
            </a:r>
            <a:r>
              <a:rPr lang="it-IT" sz="1000" dirty="0"/>
              <a:t>, </a:t>
            </a:r>
            <a:r>
              <a:rPr lang="it-IT" sz="1000" dirty="0" err="1"/>
              <a:t>strojno</a:t>
            </a:r>
            <a:r>
              <a:rPr lang="it-IT" sz="1000" dirty="0"/>
              <a:t> </a:t>
            </a:r>
            <a:r>
              <a:rPr lang="it-IT" sz="1000" dirty="0" err="1"/>
              <a:t>prevođenje</a:t>
            </a:r>
            <a:r>
              <a:rPr lang="it-IT" sz="1000" dirty="0"/>
              <a:t>, </a:t>
            </a:r>
            <a:r>
              <a:rPr lang="it-IT" sz="1000" dirty="0" err="1"/>
              <a:t>chatbotov</a:t>
            </a:r>
            <a:r>
              <a:rPr lang="hr-HR" sz="1000" dirty="0"/>
              <a:t>i…</a:t>
            </a:r>
          </a:p>
        </p:txBody>
      </p:sp>
      <p:pic>
        <p:nvPicPr>
          <p:cNvPr id="3074" name="Picture 2" descr="1 Sample of a feed-forward neural network | Download Scientific Diagram">
            <a:extLst>
              <a:ext uri="{FF2B5EF4-FFF2-40B4-BE49-F238E27FC236}">
                <a16:creationId xmlns:a16="http://schemas.microsoft.com/office/drawing/2014/main" id="{F8EC60E9-AEC0-EFFE-7688-5535F92A1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129" y="641344"/>
            <a:ext cx="1079951" cy="6479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5947E9-E4C1-225C-C31D-40278F9D2E99}"/>
              </a:ext>
            </a:extLst>
          </p:cNvPr>
          <p:cNvPicPr>
            <a:picLocks noChangeAspect="1"/>
          </p:cNvPicPr>
          <p:nvPr/>
        </p:nvPicPr>
        <p:blipFill>
          <a:blip r:embed="rId3"/>
          <a:stretch>
            <a:fillRect/>
          </a:stretch>
        </p:blipFill>
        <p:spPr>
          <a:xfrm>
            <a:off x="6288129" y="1786730"/>
            <a:ext cx="1079951" cy="745062"/>
          </a:xfrm>
          <a:prstGeom prst="rect">
            <a:avLst/>
          </a:prstGeom>
        </p:spPr>
      </p:pic>
      <p:pic>
        <p:nvPicPr>
          <p:cNvPr id="6" name="Picture 5">
            <a:extLst>
              <a:ext uri="{FF2B5EF4-FFF2-40B4-BE49-F238E27FC236}">
                <a16:creationId xmlns:a16="http://schemas.microsoft.com/office/drawing/2014/main" id="{9824EE8E-9099-D05A-CF81-D1968AFBB127}"/>
              </a:ext>
            </a:extLst>
          </p:cNvPr>
          <p:cNvPicPr>
            <a:picLocks noChangeAspect="1"/>
          </p:cNvPicPr>
          <p:nvPr/>
        </p:nvPicPr>
        <p:blipFill>
          <a:blip r:embed="rId4"/>
          <a:stretch>
            <a:fillRect/>
          </a:stretch>
        </p:blipFill>
        <p:spPr>
          <a:xfrm>
            <a:off x="7645582" y="2121483"/>
            <a:ext cx="1231746" cy="875469"/>
          </a:xfrm>
          <a:prstGeom prst="rect">
            <a:avLst/>
          </a:prstGeom>
        </p:spPr>
      </p:pic>
      <p:pic>
        <p:nvPicPr>
          <p:cNvPr id="7" name="Picture 6">
            <a:extLst>
              <a:ext uri="{FF2B5EF4-FFF2-40B4-BE49-F238E27FC236}">
                <a16:creationId xmlns:a16="http://schemas.microsoft.com/office/drawing/2014/main" id="{F1BF78FA-2FB3-0068-A3C0-9896011FB8CE}"/>
              </a:ext>
            </a:extLst>
          </p:cNvPr>
          <p:cNvPicPr>
            <a:picLocks noChangeAspect="1"/>
          </p:cNvPicPr>
          <p:nvPr/>
        </p:nvPicPr>
        <p:blipFill>
          <a:blip r:embed="rId5"/>
          <a:stretch>
            <a:fillRect/>
          </a:stretch>
        </p:blipFill>
        <p:spPr>
          <a:xfrm>
            <a:off x="6431542" y="2728011"/>
            <a:ext cx="793124" cy="917013"/>
          </a:xfrm>
          <a:prstGeom prst="rect">
            <a:avLst/>
          </a:prstGeom>
        </p:spPr>
      </p:pic>
      <p:pic>
        <p:nvPicPr>
          <p:cNvPr id="8" name="Picture 7">
            <a:extLst>
              <a:ext uri="{FF2B5EF4-FFF2-40B4-BE49-F238E27FC236}">
                <a16:creationId xmlns:a16="http://schemas.microsoft.com/office/drawing/2014/main" id="{12FD6153-203F-F652-A419-7CC01CCDA4DF}"/>
              </a:ext>
            </a:extLst>
          </p:cNvPr>
          <p:cNvPicPr>
            <a:picLocks noChangeAspect="1"/>
          </p:cNvPicPr>
          <p:nvPr/>
        </p:nvPicPr>
        <p:blipFill>
          <a:blip r:embed="rId6"/>
          <a:stretch>
            <a:fillRect/>
          </a:stretch>
        </p:blipFill>
        <p:spPr>
          <a:xfrm>
            <a:off x="7539733" y="3275019"/>
            <a:ext cx="1443445" cy="802053"/>
          </a:xfrm>
          <a:prstGeom prst="rect">
            <a:avLst/>
          </a:prstGeom>
        </p:spPr>
      </p:pic>
      <p:pic>
        <p:nvPicPr>
          <p:cNvPr id="9" name="Picture 8">
            <a:extLst>
              <a:ext uri="{FF2B5EF4-FFF2-40B4-BE49-F238E27FC236}">
                <a16:creationId xmlns:a16="http://schemas.microsoft.com/office/drawing/2014/main" id="{01E81915-E063-2443-CAE9-4E528868C4A3}"/>
              </a:ext>
            </a:extLst>
          </p:cNvPr>
          <p:cNvPicPr>
            <a:picLocks noChangeAspect="1"/>
          </p:cNvPicPr>
          <p:nvPr/>
        </p:nvPicPr>
        <p:blipFill>
          <a:blip r:embed="rId7"/>
          <a:stretch>
            <a:fillRect/>
          </a:stretch>
        </p:blipFill>
        <p:spPr>
          <a:xfrm>
            <a:off x="7466993" y="1173060"/>
            <a:ext cx="1588924" cy="667349"/>
          </a:xfrm>
          <a:prstGeom prst="rect">
            <a:avLst/>
          </a:prstGeom>
        </p:spPr>
      </p:pic>
      <p:pic>
        <p:nvPicPr>
          <p:cNvPr id="10" name="Picture 9">
            <a:extLst>
              <a:ext uri="{FF2B5EF4-FFF2-40B4-BE49-F238E27FC236}">
                <a16:creationId xmlns:a16="http://schemas.microsoft.com/office/drawing/2014/main" id="{D7332E26-F2B1-163C-7669-C45322E7EEA8}"/>
              </a:ext>
            </a:extLst>
          </p:cNvPr>
          <p:cNvPicPr>
            <a:picLocks noChangeAspect="1"/>
          </p:cNvPicPr>
          <p:nvPr/>
        </p:nvPicPr>
        <p:blipFill>
          <a:blip r:embed="rId8"/>
          <a:stretch>
            <a:fillRect/>
          </a:stretch>
        </p:blipFill>
        <p:spPr>
          <a:xfrm>
            <a:off x="6264889" y="3932593"/>
            <a:ext cx="1126431" cy="644758"/>
          </a:xfrm>
          <a:prstGeom prst="rect">
            <a:avLst/>
          </a:prstGeom>
        </p:spPr>
      </p:pic>
      <p:pic>
        <p:nvPicPr>
          <p:cNvPr id="3080" name="Picture 8" descr="How Transformers work in deep learning and NLP: an intuitive introduction ">
            <a:extLst>
              <a:ext uri="{FF2B5EF4-FFF2-40B4-BE49-F238E27FC236}">
                <a16:creationId xmlns:a16="http://schemas.microsoft.com/office/drawing/2014/main" id="{311586E2-6A47-7AB1-180C-3CB57A7D9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2870" y="4398918"/>
            <a:ext cx="1377171" cy="7746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ow to Work with Autoencoders [Case Study Guide]">
            <a:extLst>
              <a:ext uri="{FF2B5EF4-FFF2-40B4-BE49-F238E27FC236}">
                <a16:creationId xmlns:a16="http://schemas.microsoft.com/office/drawing/2014/main" id="{348A5997-A095-D84F-DAB0-B4367EFEAA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5320" y="4997153"/>
            <a:ext cx="1165568" cy="8741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 quick introduction to the Large language model (ChatGPT) | by Education  Ecosystem (LEDU) | Becoming Human: Artificial Intelligence Magazine">
            <a:extLst>
              <a:ext uri="{FF2B5EF4-FFF2-40B4-BE49-F238E27FC236}">
                <a16:creationId xmlns:a16="http://schemas.microsoft.com/office/drawing/2014/main" id="{4942FFF9-5597-A388-5C13-67F1A245A0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5469" y="5645136"/>
            <a:ext cx="1171972" cy="87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91114"/>
      </p:ext>
    </p:extLst>
  </p:cSld>
  <p:clrMapOvr>
    <a:masterClrMapping/>
  </p:clrMapOvr>
  <p:transition spd="slow" advClick="0" advTm="4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AEA6578C-2646-BAC6-7FFD-7FD0AF059E5D}"/>
              </a:ext>
            </a:extLst>
          </p:cNvPr>
          <p:cNvSpPr>
            <a:spLocks noGrp="1" noChangeArrowheads="1"/>
          </p:cNvSpPr>
          <p:nvPr>
            <p:ph type="title"/>
          </p:nvPr>
        </p:nvSpPr>
        <p:spPr/>
        <p:txBody>
          <a:bodyPr/>
          <a:lstStyle/>
          <a:p>
            <a:pPr>
              <a:defRPr/>
            </a:pPr>
            <a:r>
              <a:rPr lang="hr-HR" sz="2400" dirty="0">
                <a:effectLst/>
              </a:rPr>
              <a:t>AI – primjena općenito</a:t>
            </a:r>
            <a:endParaRPr lang="hr-HR" sz="2400" dirty="0"/>
          </a:p>
        </p:txBody>
      </p:sp>
      <p:sp>
        <p:nvSpPr>
          <p:cNvPr id="16387" name="AutoShape 3" descr="rec_img1">
            <a:extLst>
              <a:ext uri="{FF2B5EF4-FFF2-40B4-BE49-F238E27FC236}">
                <a16:creationId xmlns:a16="http://schemas.microsoft.com/office/drawing/2014/main" id="{9127E366-A179-F0A5-049B-3E1D6D4E58A6}"/>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467E0FE7-3BBF-37BC-5F11-C8A1735FC8E8}"/>
              </a:ext>
            </a:extLst>
          </p:cNvPr>
          <p:cNvSpPr txBox="1"/>
          <p:nvPr/>
        </p:nvSpPr>
        <p:spPr>
          <a:xfrm>
            <a:off x="322318" y="836712"/>
            <a:ext cx="6423255" cy="3785652"/>
          </a:xfrm>
          <a:prstGeom prst="rect">
            <a:avLst/>
          </a:prstGeom>
          <a:noFill/>
        </p:spPr>
        <p:txBody>
          <a:bodyPr wrap="square">
            <a:spAutoFit/>
          </a:bodyPr>
          <a:lstStyle/>
          <a:p>
            <a:pPr>
              <a:defRPr/>
            </a:pPr>
            <a:r>
              <a:rPr lang="hr-HR" sz="1600" dirty="0">
                <a:latin typeface="+mn-lt"/>
              </a:rPr>
              <a:t>AI se (negdje već i 10-tke godina) koristi u brojnim industrijama od kojih su najzastupljenije: medicina-zdravstvo-farmaceutika, transport, logistika, robotika, </a:t>
            </a:r>
            <a:r>
              <a:rPr lang="hr-HR" sz="1600" dirty="0" err="1">
                <a:latin typeface="+mn-lt"/>
              </a:rPr>
              <a:t>cybersecurity</a:t>
            </a:r>
            <a:r>
              <a:rPr lang="hr-HR" sz="1600" dirty="0">
                <a:latin typeface="+mn-lt"/>
              </a:rPr>
              <a:t>, bankarstvo, osiguranja, web-marketing/prodaja, agronomija, vremenske prognoze, klimatske promjene, istraživanje svemira i svemirska industrija, općenito u istraživanju i razvoju, vojska,…      </a:t>
            </a:r>
          </a:p>
          <a:p>
            <a:pPr>
              <a:defRPr/>
            </a:pPr>
            <a:endParaRPr lang="hr-HR" sz="1600" dirty="0">
              <a:latin typeface="+mn-lt"/>
            </a:endParaRPr>
          </a:p>
          <a:p>
            <a:pPr>
              <a:defRPr/>
            </a:pPr>
            <a:r>
              <a:rPr lang="hr-HR" sz="1600" dirty="0">
                <a:latin typeface="+mn-lt"/>
              </a:rPr>
              <a:t>AI se već dugi niz godina koristi u brojnim uređajima/rješenjima koje obični građani svakodnevno koriste a da to često niti ne znaju. Televizori (obrada slike), Google alati (algoritmi pretraživanja, prevođenje, sortiranje e-mailova, reklame, Google virtualni asistent (prepoznavanje govora) , Google </a:t>
            </a:r>
            <a:r>
              <a:rPr lang="hr-HR" sz="1600" dirty="0" err="1">
                <a:latin typeface="+mn-lt"/>
              </a:rPr>
              <a:t>maps</a:t>
            </a:r>
            <a:r>
              <a:rPr lang="hr-HR" sz="1600" dirty="0">
                <a:latin typeface="+mn-lt"/>
              </a:rPr>
              <a:t> - navigacija, prepoznavanje slika,….), pametne perilice posuđa (na temelju analize slike posuđa, odabire optimalan program pranja), pametnih telefoni (procesiranje slika i zvuka, potrošnja baterije,…), pametni satovi (AI analizira podatke sa raznih senzora: kretanje, otkucaji srca, </a:t>
            </a:r>
            <a:r>
              <a:rPr lang="hr-HR" sz="1600" dirty="0" err="1">
                <a:latin typeface="+mn-lt"/>
              </a:rPr>
              <a:t>SpO</a:t>
            </a:r>
            <a:r>
              <a:rPr lang="hr-HR" sz="1600" dirty="0">
                <a:latin typeface="+mn-lt"/>
              </a:rPr>
              <a:t>,…, i obavještava o stanju/anomalijama/opasnostima),…</a:t>
            </a:r>
          </a:p>
        </p:txBody>
      </p:sp>
      <p:pic>
        <p:nvPicPr>
          <p:cNvPr id="16393" name="Picture 9" descr="How Artificial Intelligence is Transforming the World">
            <a:extLst>
              <a:ext uri="{FF2B5EF4-FFF2-40B4-BE49-F238E27FC236}">
                <a16:creationId xmlns:a16="http://schemas.microsoft.com/office/drawing/2014/main" id="{CEC5DE6B-9933-76D1-ABAB-16FF8E374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213" y="3231627"/>
            <a:ext cx="1952266" cy="1029836"/>
          </a:xfrm>
          <a:prstGeom prst="rect">
            <a:avLst/>
          </a:prstGeom>
          <a:noFill/>
          <a:extLst>
            <a:ext uri="{909E8E84-426E-40DD-AFC4-6F175D3DCCD1}">
              <a14:hiddenFill xmlns:a14="http://schemas.microsoft.com/office/drawing/2010/main">
                <a:solidFill>
                  <a:srgbClr val="FFFFFF"/>
                </a:solidFill>
              </a14:hiddenFill>
            </a:ext>
          </a:extLst>
        </p:spPr>
      </p:pic>
      <p:pic>
        <p:nvPicPr>
          <p:cNvPr id="16395" name="Picture 11" descr="Types of Self Learning Artificial Intelligence: Which AI Learns on its Own?">
            <a:extLst>
              <a:ext uri="{FF2B5EF4-FFF2-40B4-BE49-F238E27FC236}">
                <a16:creationId xmlns:a16="http://schemas.microsoft.com/office/drawing/2014/main" id="{7D0FEAF9-F982-BDF4-6CCE-B2C87E934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859" y="820728"/>
            <a:ext cx="1886973" cy="18869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729FEB-D01B-77CF-CFA4-EE2B0F78DD59}"/>
              </a:ext>
            </a:extLst>
          </p:cNvPr>
          <p:cNvPicPr>
            <a:picLocks noChangeAspect="1"/>
          </p:cNvPicPr>
          <p:nvPr/>
        </p:nvPicPr>
        <p:blipFill>
          <a:blip r:embed="rId4"/>
          <a:stretch>
            <a:fillRect/>
          </a:stretch>
        </p:blipFill>
        <p:spPr>
          <a:xfrm>
            <a:off x="5436096" y="4429715"/>
            <a:ext cx="3462887" cy="2101179"/>
          </a:xfrm>
          <a:prstGeom prst="rect">
            <a:avLst/>
          </a:prstGeom>
        </p:spPr>
      </p:pic>
      <p:sp>
        <p:nvSpPr>
          <p:cNvPr id="5" name="TextBox 4">
            <a:extLst>
              <a:ext uri="{FF2B5EF4-FFF2-40B4-BE49-F238E27FC236}">
                <a16:creationId xmlns:a16="http://schemas.microsoft.com/office/drawing/2014/main" id="{FDE35F70-B62B-CAEF-7317-9E9D7FFDD319}"/>
              </a:ext>
            </a:extLst>
          </p:cNvPr>
          <p:cNvSpPr txBox="1"/>
          <p:nvPr/>
        </p:nvSpPr>
        <p:spPr>
          <a:xfrm>
            <a:off x="304042" y="4774774"/>
            <a:ext cx="5060046" cy="1815882"/>
          </a:xfrm>
          <a:prstGeom prst="rect">
            <a:avLst/>
          </a:prstGeom>
          <a:noFill/>
        </p:spPr>
        <p:txBody>
          <a:bodyPr wrap="square">
            <a:spAutoFit/>
          </a:bodyPr>
          <a:lstStyle/>
          <a:p>
            <a:pPr>
              <a:defRPr/>
            </a:pPr>
            <a:r>
              <a:rPr lang="hr-HR" sz="1600" b="1" dirty="0">
                <a:latin typeface="+mn-lt"/>
              </a:rPr>
              <a:t>Nagli porast kako novih AI rješenja tako i novih investicija u AI je nastao krajem 2022 objavom besplatnog </a:t>
            </a:r>
            <a:r>
              <a:rPr lang="hr-HR" sz="1600" b="1" dirty="0" err="1">
                <a:latin typeface="+mn-lt"/>
              </a:rPr>
              <a:t>ChatGPT</a:t>
            </a:r>
            <a:r>
              <a:rPr lang="hr-HR" sz="1600" b="1" dirty="0">
                <a:latin typeface="+mn-lt"/>
              </a:rPr>
              <a:t>-a (LLP-NLP </a:t>
            </a:r>
            <a:r>
              <a:rPr lang="hr-HR" sz="1600" b="1" dirty="0" err="1">
                <a:latin typeface="+mn-lt"/>
              </a:rPr>
              <a:t>Generative</a:t>
            </a:r>
            <a:r>
              <a:rPr lang="hr-HR" sz="1600" b="1" dirty="0">
                <a:latin typeface="+mn-lt"/>
              </a:rPr>
              <a:t> Pre-</a:t>
            </a:r>
            <a:r>
              <a:rPr lang="hr-HR" sz="1600" b="1" dirty="0" err="1">
                <a:latin typeface="+mn-lt"/>
              </a:rPr>
              <a:t>trained</a:t>
            </a:r>
            <a:r>
              <a:rPr lang="hr-HR" sz="1600" b="1" dirty="0">
                <a:latin typeface="+mn-lt"/>
              </a:rPr>
              <a:t> </a:t>
            </a:r>
            <a:r>
              <a:rPr lang="hr-HR" sz="1600" b="1" dirty="0" err="1">
                <a:latin typeface="+mn-lt"/>
              </a:rPr>
              <a:t>Transformer</a:t>
            </a:r>
            <a:r>
              <a:rPr lang="hr-HR" sz="1600" b="1" dirty="0">
                <a:latin typeface="+mn-lt"/>
              </a:rPr>
              <a:t> od tvrtke </a:t>
            </a:r>
            <a:r>
              <a:rPr lang="hr-HR" sz="1600" b="1" dirty="0" err="1">
                <a:latin typeface="+mn-lt"/>
              </a:rPr>
              <a:t>OpenAI</a:t>
            </a:r>
            <a:r>
              <a:rPr lang="hr-HR" sz="1600" b="1" dirty="0">
                <a:latin typeface="+mn-lt"/>
              </a:rPr>
              <a:t>).</a:t>
            </a:r>
          </a:p>
          <a:p>
            <a:pPr>
              <a:defRPr/>
            </a:pPr>
            <a:r>
              <a:rPr lang="hr-HR" sz="1600" b="1" dirty="0">
                <a:latin typeface="+mn-lt"/>
              </a:rPr>
              <a:t>U prvih </a:t>
            </a:r>
            <a:r>
              <a:rPr lang="en-US" sz="1600" b="1" dirty="0">
                <a:latin typeface="+mn-lt"/>
              </a:rPr>
              <a:t>5 da</a:t>
            </a:r>
            <a:r>
              <a:rPr lang="hr-HR" sz="1600" b="1" dirty="0">
                <a:latin typeface="+mn-lt"/>
              </a:rPr>
              <a:t>na od objave, počelo ga je koristiti preko  </a:t>
            </a:r>
            <a:r>
              <a:rPr lang="en-US" sz="1600" b="1" dirty="0">
                <a:latin typeface="+mn-lt"/>
              </a:rPr>
              <a:t>mil</a:t>
            </a:r>
            <a:r>
              <a:rPr lang="hr-HR" sz="1600" b="1" dirty="0" err="1">
                <a:latin typeface="+mn-lt"/>
              </a:rPr>
              <a:t>ijun</a:t>
            </a:r>
            <a:r>
              <a:rPr lang="en-US" sz="1600" b="1" dirty="0">
                <a:latin typeface="+mn-lt"/>
              </a:rPr>
              <a:t> </a:t>
            </a:r>
            <a:r>
              <a:rPr lang="hr-HR" sz="1600" b="1" dirty="0">
                <a:latin typeface="+mn-lt"/>
              </a:rPr>
              <a:t>korisnika širom svijeta a u privih 10 mjeseci 180 milijuna.</a:t>
            </a:r>
          </a:p>
        </p:txBody>
      </p:sp>
    </p:spTree>
    <p:extLst>
      <p:ext uri="{BB962C8B-B14F-4D97-AF65-F5344CB8AC3E}">
        <p14:creationId xmlns:p14="http://schemas.microsoft.com/office/powerpoint/2010/main" val="749362131"/>
      </p:ext>
    </p:extLst>
  </p:cSld>
  <p:clrMapOvr>
    <a:masterClrMapping/>
  </p:clrMapOvr>
  <p:transition spd="slow" advClick="0" advTm="4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AEA6578C-2646-BAC6-7FFD-7FD0AF059E5D}"/>
              </a:ext>
            </a:extLst>
          </p:cNvPr>
          <p:cNvSpPr>
            <a:spLocks noGrp="1" noChangeArrowheads="1"/>
          </p:cNvSpPr>
          <p:nvPr>
            <p:ph type="title"/>
          </p:nvPr>
        </p:nvSpPr>
        <p:spPr/>
        <p:txBody>
          <a:bodyPr/>
          <a:lstStyle/>
          <a:p>
            <a:pPr>
              <a:defRPr/>
            </a:pPr>
            <a:r>
              <a:rPr lang="hr-HR" sz="2400" dirty="0">
                <a:effectLst/>
              </a:rPr>
              <a:t>AI – primjena općenito</a:t>
            </a:r>
            <a:endParaRPr lang="hr-HR" sz="2400" dirty="0"/>
          </a:p>
        </p:txBody>
      </p:sp>
      <p:sp>
        <p:nvSpPr>
          <p:cNvPr id="16387" name="AutoShape 3" descr="rec_img1">
            <a:extLst>
              <a:ext uri="{FF2B5EF4-FFF2-40B4-BE49-F238E27FC236}">
                <a16:creationId xmlns:a16="http://schemas.microsoft.com/office/drawing/2014/main" id="{9127E366-A179-F0A5-049B-3E1D6D4E58A6}"/>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467E0FE7-3BBF-37BC-5F11-C8A1735FC8E8}"/>
              </a:ext>
            </a:extLst>
          </p:cNvPr>
          <p:cNvSpPr txBox="1"/>
          <p:nvPr/>
        </p:nvSpPr>
        <p:spPr>
          <a:xfrm>
            <a:off x="322318" y="836712"/>
            <a:ext cx="6423255" cy="3046988"/>
          </a:xfrm>
          <a:prstGeom prst="rect">
            <a:avLst/>
          </a:prstGeom>
          <a:noFill/>
        </p:spPr>
        <p:txBody>
          <a:bodyPr wrap="square">
            <a:spAutoFit/>
          </a:bodyPr>
          <a:lstStyle/>
          <a:p>
            <a:pPr>
              <a:defRPr/>
            </a:pPr>
            <a:r>
              <a:rPr lang="hr-HR" sz="1600" b="1" dirty="0">
                <a:latin typeface="+mn-lt"/>
              </a:rPr>
              <a:t>Da li krajnji korisnik za upotrebu AI-a treba znati/razumjeti način rada AI-a i algoritme, programirati AI tj. imati/angažirati stručnjake za AI?</a:t>
            </a:r>
          </a:p>
          <a:p>
            <a:pPr>
              <a:defRPr/>
            </a:pPr>
            <a:endParaRPr lang="hr-HR" sz="1600" b="1" dirty="0">
              <a:latin typeface="+mn-lt"/>
            </a:endParaRPr>
          </a:p>
          <a:p>
            <a:pPr>
              <a:defRPr/>
            </a:pPr>
            <a:r>
              <a:rPr lang="hr-HR" sz="1600" dirty="0">
                <a:latin typeface="+mn-lt"/>
              </a:rPr>
              <a:t>Ako tvrtka želi razvijati specijalna AI rješenja maksimalno prilagođena njihovom poslovanju i procesima rada, onda mora imati vlastite IT stručnjake na području AI-a i/ili vanjske suradnike/tvrtke za AI.</a:t>
            </a:r>
          </a:p>
          <a:p>
            <a:pPr>
              <a:defRPr/>
            </a:pPr>
            <a:r>
              <a:rPr lang="hr-HR" sz="1600" dirty="0">
                <a:latin typeface="+mn-lt"/>
              </a:rPr>
              <a:t>U pravilu si velike tvrtke to i mogu priuštiti ali manje tvrtke teško.</a:t>
            </a:r>
          </a:p>
          <a:p>
            <a:pPr>
              <a:defRPr/>
            </a:pPr>
            <a:endParaRPr lang="hr-HR" sz="1600" dirty="0">
              <a:latin typeface="+mn-lt"/>
            </a:endParaRPr>
          </a:p>
          <a:p>
            <a:pPr>
              <a:defRPr/>
            </a:pPr>
            <a:r>
              <a:rPr lang="hr-HR" sz="1600" dirty="0">
                <a:latin typeface="+mn-lt"/>
              </a:rPr>
              <a:t>Međutim na tržištu postoji cijeli niz AI potpomognutih alata za čiju implementaciju i korištenje nisu potrebna specijalistička AI znanja već ih operativno osoblje tvrtke može samostalno implementirati i koristiti. </a:t>
            </a:r>
          </a:p>
          <a:p>
            <a:pPr>
              <a:defRPr/>
            </a:pPr>
            <a:r>
              <a:rPr lang="hr-HR" sz="1600" dirty="0">
                <a:latin typeface="+mn-lt"/>
              </a:rPr>
              <a:t>Neka rješenja su besplatna a neka se plaćaju.</a:t>
            </a:r>
          </a:p>
        </p:txBody>
      </p:sp>
      <p:pic>
        <p:nvPicPr>
          <p:cNvPr id="16393" name="Picture 9" descr="How Artificial Intelligence is Transforming the World">
            <a:extLst>
              <a:ext uri="{FF2B5EF4-FFF2-40B4-BE49-F238E27FC236}">
                <a16:creationId xmlns:a16="http://schemas.microsoft.com/office/drawing/2014/main" id="{CEC5DE6B-9933-76D1-ABAB-16FF8E374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567" y="3023632"/>
            <a:ext cx="1952266" cy="1029836"/>
          </a:xfrm>
          <a:prstGeom prst="rect">
            <a:avLst/>
          </a:prstGeom>
          <a:noFill/>
          <a:extLst>
            <a:ext uri="{909E8E84-426E-40DD-AFC4-6F175D3DCCD1}">
              <a14:hiddenFill xmlns:a14="http://schemas.microsoft.com/office/drawing/2010/main">
                <a:solidFill>
                  <a:srgbClr val="FFFFFF"/>
                </a:solidFill>
              </a14:hiddenFill>
            </a:ext>
          </a:extLst>
        </p:spPr>
      </p:pic>
      <p:pic>
        <p:nvPicPr>
          <p:cNvPr id="16395" name="Picture 11" descr="Types of Self Learning Artificial Intelligence: Which AI Learns on its Own?">
            <a:extLst>
              <a:ext uri="{FF2B5EF4-FFF2-40B4-BE49-F238E27FC236}">
                <a16:creationId xmlns:a16="http://schemas.microsoft.com/office/drawing/2014/main" id="{7D0FEAF9-F982-BDF4-6CCE-B2C87E934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860" y="872540"/>
            <a:ext cx="1886973" cy="18869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F2DDF4-6780-79E4-1ADE-A0994991964B}"/>
              </a:ext>
            </a:extLst>
          </p:cNvPr>
          <p:cNvSpPr txBox="1"/>
          <p:nvPr/>
        </p:nvSpPr>
        <p:spPr>
          <a:xfrm>
            <a:off x="409575" y="4369475"/>
            <a:ext cx="8450258" cy="2062103"/>
          </a:xfrm>
          <a:prstGeom prst="rect">
            <a:avLst/>
          </a:prstGeom>
          <a:noFill/>
        </p:spPr>
        <p:txBody>
          <a:bodyPr wrap="square">
            <a:spAutoFit/>
          </a:bodyPr>
          <a:lstStyle/>
          <a:p>
            <a:pPr>
              <a:defRPr/>
            </a:pPr>
            <a:r>
              <a:rPr lang="hr-HR" sz="1600" b="1" dirty="0">
                <a:latin typeface="+mn-lt"/>
              </a:rPr>
              <a:t>Napomena!</a:t>
            </a:r>
          </a:p>
          <a:p>
            <a:pPr>
              <a:defRPr/>
            </a:pPr>
            <a:r>
              <a:rPr lang="hr-HR" sz="1600" b="1" dirty="0">
                <a:latin typeface="+mn-lt"/>
              </a:rPr>
              <a:t>Još uvijek se vode pravne i zakonske bitke oko regulacije AI-a. </a:t>
            </a:r>
          </a:p>
          <a:p>
            <a:pPr>
              <a:defRPr/>
            </a:pPr>
            <a:r>
              <a:rPr lang="hr-HR" sz="1600" b="1" dirty="0">
                <a:latin typeface="+mn-lt"/>
              </a:rPr>
              <a:t>AI (mogućnosti, primjena i svijest o opasnostima AI-a) ide puno brže nego legislativa to može pratiti. </a:t>
            </a:r>
          </a:p>
          <a:p>
            <a:pPr>
              <a:defRPr/>
            </a:pPr>
            <a:r>
              <a:rPr lang="hr-HR" sz="1600" dirty="0">
                <a:latin typeface="+mn-lt"/>
              </a:rPr>
              <a:t>EU tek priprema akte kojima želi osigurati da će</a:t>
            </a:r>
            <a:r>
              <a:rPr lang="en-US" sz="1600" dirty="0">
                <a:latin typeface="+mn-lt"/>
              </a:rPr>
              <a:t> AI</a:t>
            </a:r>
            <a:r>
              <a:rPr lang="hr-HR" sz="1600" dirty="0">
                <a:latin typeface="+mn-lt"/>
              </a:rPr>
              <a:t> sustavi u </a:t>
            </a:r>
            <a:r>
              <a:rPr lang="en-US" sz="1600" dirty="0">
                <a:latin typeface="+mn-lt"/>
              </a:rPr>
              <a:t>EU </a:t>
            </a:r>
            <a:r>
              <a:rPr lang="hr-HR" sz="1600" dirty="0">
                <a:latin typeface="+mn-lt"/>
              </a:rPr>
              <a:t>biti sigurni, transparentni, </a:t>
            </a:r>
            <a:r>
              <a:rPr lang="hr-HR" sz="1600" dirty="0" err="1">
                <a:latin typeface="+mn-lt"/>
              </a:rPr>
              <a:t>sljedivi</a:t>
            </a:r>
            <a:r>
              <a:rPr lang="hr-HR" sz="1600" dirty="0">
                <a:latin typeface="+mn-lt"/>
              </a:rPr>
              <a:t>/</a:t>
            </a:r>
            <a:r>
              <a:rPr lang="hr-HR" sz="1600" dirty="0" err="1">
                <a:latin typeface="+mn-lt"/>
              </a:rPr>
              <a:t>prativi</a:t>
            </a:r>
            <a:r>
              <a:rPr lang="hr-HR" sz="1600" dirty="0">
                <a:latin typeface="+mn-lt"/>
              </a:rPr>
              <a:t> (</a:t>
            </a:r>
            <a:r>
              <a:rPr lang="en-US" sz="1600" dirty="0">
                <a:latin typeface="+mn-lt"/>
              </a:rPr>
              <a:t>traceable</a:t>
            </a:r>
            <a:r>
              <a:rPr lang="hr-HR" sz="1600" dirty="0">
                <a:latin typeface="+mn-lt"/>
              </a:rPr>
              <a:t>)</a:t>
            </a:r>
            <a:r>
              <a:rPr lang="en-US" sz="1600" dirty="0">
                <a:latin typeface="+mn-lt"/>
              </a:rPr>
              <a:t>, n</a:t>
            </a:r>
            <a:r>
              <a:rPr lang="hr-HR" sz="1600" dirty="0">
                <a:latin typeface="+mn-lt"/>
              </a:rPr>
              <a:t>e-diskriminirajući i prijateljski za okoliš a sa ciljem prevencije mogućih  štetni ishoda, moraju biti nadgledani od strane ljudi a ne automatski</a:t>
            </a:r>
            <a:r>
              <a:rPr lang="en-US" sz="1600" dirty="0">
                <a:latin typeface="+mn-lt"/>
              </a:rPr>
              <a:t>.</a:t>
            </a:r>
            <a:endParaRPr lang="hr-HR" sz="1600" dirty="0">
              <a:latin typeface="+mn-lt"/>
            </a:endParaRPr>
          </a:p>
          <a:p>
            <a:pPr>
              <a:defRPr/>
            </a:pPr>
            <a:r>
              <a:rPr lang="hr-HR" sz="1600" b="1" dirty="0">
                <a:latin typeface="+mn-lt"/>
              </a:rPr>
              <a:t>Tu su još i rasprave oko autorskih prava na AI generirane slike, muziku i sl.</a:t>
            </a:r>
            <a:endParaRPr lang="hr-HR" sz="1600" dirty="0">
              <a:latin typeface="+mn-lt"/>
            </a:endParaRPr>
          </a:p>
        </p:txBody>
      </p:sp>
    </p:spTree>
  </p:cSld>
  <p:clrMapOvr>
    <a:masterClrMapping/>
  </p:clrMapOvr>
  <p:transition spd="slow" advClick="0" advTm="4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E18032D-2652-31B0-B5B1-22D7936C5616}"/>
              </a:ext>
            </a:extLst>
          </p:cNvPr>
          <p:cNvSpPr>
            <a:spLocks noGrp="1" noChangeArrowheads="1"/>
          </p:cNvSpPr>
          <p:nvPr>
            <p:ph type="title"/>
          </p:nvPr>
        </p:nvSpPr>
        <p:spPr/>
        <p:txBody>
          <a:bodyPr/>
          <a:lstStyle/>
          <a:p>
            <a:pPr>
              <a:defRPr/>
            </a:pPr>
            <a:r>
              <a:rPr lang="hr-HR" sz="2400" dirty="0">
                <a:effectLst/>
              </a:rPr>
              <a:t>Primjena AI u kampovima - ciljevi</a:t>
            </a:r>
            <a:endParaRPr lang="hr-HR" sz="2400" dirty="0"/>
          </a:p>
        </p:txBody>
      </p:sp>
      <p:sp>
        <p:nvSpPr>
          <p:cNvPr id="21507" name="AutoShape 3" descr="rec_img1">
            <a:extLst>
              <a:ext uri="{FF2B5EF4-FFF2-40B4-BE49-F238E27FC236}">
                <a16:creationId xmlns:a16="http://schemas.microsoft.com/office/drawing/2014/main" id="{D4180892-34C5-ABD9-EB04-8342417D9A3C}"/>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pic>
        <p:nvPicPr>
          <p:cNvPr id="3" name="Picture 14" descr="human hands and artificial intelligence hands in touch with camping site in background">
            <a:extLst>
              <a:ext uri="{FF2B5EF4-FFF2-40B4-BE49-F238E27FC236}">
                <a16:creationId xmlns:a16="http://schemas.microsoft.com/office/drawing/2014/main" id="{2EFEA673-65EC-50A6-4AD1-461CCDBD6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475" y="1664677"/>
            <a:ext cx="3995995" cy="39959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E603A5-8470-E18B-BC7D-507E2C9E9277}"/>
              </a:ext>
            </a:extLst>
          </p:cNvPr>
          <p:cNvSpPr txBox="1"/>
          <p:nvPr/>
        </p:nvSpPr>
        <p:spPr>
          <a:xfrm>
            <a:off x="161476" y="1628800"/>
            <a:ext cx="5041130" cy="4031873"/>
          </a:xfrm>
          <a:prstGeom prst="rect">
            <a:avLst/>
          </a:prstGeom>
          <a:noFill/>
        </p:spPr>
        <p:txBody>
          <a:bodyPr wrap="square">
            <a:spAutoFit/>
          </a:bodyPr>
          <a:lstStyle/>
          <a:p>
            <a:pPr marL="285750" indent="-285750">
              <a:buFont typeface="Arial" panose="020B0604020202020204" pitchFamily="34" charset="0"/>
              <a:buChar char="•"/>
              <a:defRPr/>
            </a:pPr>
            <a:r>
              <a:rPr lang="hr-HR" sz="1600" b="1" dirty="0">
                <a:latin typeface="+mn-lt"/>
              </a:rPr>
              <a:t>Smanjiti troškove</a:t>
            </a: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r>
              <a:rPr lang="hr-HR" sz="1600" b="1" dirty="0">
                <a:latin typeface="+mn-lt"/>
              </a:rPr>
              <a:t>Povećati prihode</a:t>
            </a: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r>
              <a:rPr lang="hr-HR" sz="1600" b="1" dirty="0">
                <a:latin typeface="+mn-lt"/>
              </a:rPr>
              <a:t>Povećati efikasnost - olakšati/ubrzati poslovne procese, uočiti i smanjiti repetitivne poslove, uočiti/smanjiti/anulirati greške, uočiti i predviđati trendove,…</a:t>
            </a: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r>
              <a:rPr lang="hr-HR" sz="1600" b="1" dirty="0">
                <a:latin typeface="+mn-lt"/>
              </a:rPr>
              <a:t>Riješiti problem nedovoljne/skupe radne snage</a:t>
            </a: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r>
              <a:rPr lang="hr-HR" sz="1600" b="1" dirty="0">
                <a:latin typeface="+mn-lt"/>
              </a:rPr>
              <a:t>Poboljšati iskustvo i zadovoljstvo gosta (</a:t>
            </a:r>
            <a:r>
              <a:rPr lang="hr-HR" sz="1600" b="1" dirty="0" err="1">
                <a:latin typeface="+mn-lt"/>
              </a:rPr>
              <a:t>guest</a:t>
            </a:r>
            <a:r>
              <a:rPr lang="hr-HR" sz="1600" b="1" dirty="0">
                <a:latin typeface="+mn-lt"/>
              </a:rPr>
              <a:t> </a:t>
            </a:r>
            <a:r>
              <a:rPr lang="hr-HR" sz="1600" b="1" dirty="0" err="1">
                <a:latin typeface="+mn-lt"/>
              </a:rPr>
              <a:t>experience</a:t>
            </a:r>
            <a:r>
              <a:rPr lang="hr-HR" sz="1600" b="1" dirty="0">
                <a:latin typeface="+mn-lt"/>
              </a:rPr>
              <a:t> </a:t>
            </a:r>
            <a:r>
              <a:rPr lang="hr-HR" sz="1600" b="1" dirty="0" err="1">
                <a:latin typeface="+mn-lt"/>
              </a:rPr>
              <a:t>and</a:t>
            </a:r>
            <a:r>
              <a:rPr lang="hr-HR" sz="1600" b="1" dirty="0">
                <a:latin typeface="+mn-lt"/>
              </a:rPr>
              <a:t> </a:t>
            </a:r>
            <a:r>
              <a:rPr lang="hr-HR" sz="1600" b="1" dirty="0" err="1">
                <a:latin typeface="+mn-lt"/>
              </a:rPr>
              <a:t>satisfaction</a:t>
            </a:r>
            <a:r>
              <a:rPr lang="hr-HR" sz="1600" b="1" dirty="0">
                <a:latin typeface="+mn-lt"/>
              </a:rPr>
              <a:t>), učiniti ga lojalnim</a:t>
            </a: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r>
              <a:rPr lang="hr-HR" sz="1600" b="1" dirty="0">
                <a:latin typeface="+mn-lt"/>
              </a:rPr>
              <a:t>Biti u trendu, biti atraktivan, pratiti napredne tehnologije</a:t>
            </a:r>
          </a:p>
        </p:txBody>
      </p:sp>
    </p:spTree>
    <p:extLst>
      <p:ext uri="{BB962C8B-B14F-4D97-AF65-F5344CB8AC3E}">
        <p14:creationId xmlns:p14="http://schemas.microsoft.com/office/powerpoint/2010/main" val="355297934"/>
      </p:ext>
    </p:extLst>
  </p:cSld>
  <p:clrMapOvr>
    <a:masterClrMapping/>
  </p:clrMapOvr>
  <p:transition spd="slow" advClick="0" advTm="4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EA1189C1-09AF-F1CB-8D79-BE1FC6D56070}"/>
              </a:ext>
            </a:extLst>
          </p:cNvPr>
          <p:cNvSpPr>
            <a:spLocks noGrp="1" noChangeArrowheads="1"/>
          </p:cNvSpPr>
          <p:nvPr>
            <p:ph type="title"/>
          </p:nvPr>
        </p:nvSpPr>
        <p:spPr>
          <a:xfrm>
            <a:off x="1547665" y="115888"/>
            <a:ext cx="7488386" cy="371475"/>
          </a:xfrm>
        </p:spPr>
        <p:txBody>
          <a:bodyPr/>
          <a:lstStyle/>
          <a:p>
            <a:pPr>
              <a:defRPr/>
            </a:pPr>
            <a:r>
              <a:rPr lang="hr-HR" sz="2000" dirty="0">
                <a:effectLst/>
              </a:rPr>
              <a:t>AI </a:t>
            </a:r>
            <a:r>
              <a:rPr lang="hr-HR" sz="2000" dirty="0" err="1">
                <a:effectLst/>
              </a:rPr>
              <a:t>Chatboot</a:t>
            </a:r>
            <a:r>
              <a:rPr lang="hr-HR" sz="2000" dirty="0">
                <a:effectLst/>
              </a:rPr>
              <a:t> – digitalni info i </a:t>
            </a:r>
            <a:r>
              <a:rPr lang="hr-HR" sz="2000" dirty="0" err="1">
                <a:effectLst/>
              </a:rPr>
              <a:t>help</a:t>
            </a:r>
            <a:r>
              <a:rPr lang="hr-HR" sz="2000" dirty="0">
                <a:effectLst/>
              </a:rPr>
              <a:t> desk – virtualni asistent </a:t>
            </a:r>
            <a:endParaRPr lang="hr-HR" sz="2000" dirty="0"/>
          </a:p>
        </p:txBody>
      </p:sp>
      <p:sp>
        <p:nvSpPr>
          <p:cNvPr id="5" name="TextBox 4">
            <a:extLst>
              <a:ext uri="{FF2B5EF4-FFF2-40B4-BE49-F238E27FC236}">
                <a16:creationId xmlns:a16="http://schemas.microsoft.com/office/drawing/2014/main" id="{724EB1AA-D7F3-4176-4CBD-9D8582D0BD90}"/>
              </a:ext>
            </a:extLst>
          </p:cNvPr>
          <p:cNvSpPr txBox="1"/>
          <p:nvPr/>
        </p:nvSpPr>
        <p:spPr>
          <a:xfrm>
            <a:off x="2312094" y="521254"/>
            <a:ext cx="6481763" cy="276999"/>
          </a:xfrm>
          <a:prstGeom prst="rect">
            <a:avLst/>
          </a:prstGeom>
          <a:noFill/>
        </p:spPr>
        <p:txBody>
          <a:bodyPr>
            <a:spAutoFit/>
          </a:bodyPr>
          <a:lstStyle/>
          <a:p>
            <a:pPr>
              <a:defRPr/>
            </a:pPr>
            <a:r>
              <a:rPr lang="hr-HR" sz="1200" b="1" dirty="0">
                <a:latin typeface="+mn-lt"/>
              </a:rPr>
              <a:t>Umjesto da osoblje kampa odgovara na razna pitanja gostiju, neka to radi AI</a:t>
            </a:r>
          </a:p>
        </p:txBody>
      </p:sp>
      <p:sp>
        <p:nvSpPr>
          <p:cNvPr id="4" name="Rectangle 3">
            <a:extLst>
              <a:ext uri="{FF2B5EF4-FFF2-40B4-BE49-F238E27FC236}">
                <a16:creationId xmlns:a16="http://schemas.microsoft.com/office/drawing/2014/main" id="{EBA30FE8-C61B-AB59-5605-4F3E56B0F833}"/>
              </a:ext>
            </a:extLst>
          </p:cNvPr>
          <p:cNvSpPr/>
          <p:nvPr/>
        </p:nvSpPr>
        <p:spPr>
          <a:xfrm>
            <a:off x="0" y="5112766"/>
            <a:ext cx="8785225" cy="1200329"/>
          </a:xfrm>
          <a:prstGeom prst="rect">
            <a:avLst/>
          </a:prstGeom>
        </p:spPr>
        <p:txBody>
          <a:bodyPr>
            <a:spAutoFit/>
          </a:bodyPr>
          <a:lstStyle/>
          <a:p>
            <a:pPr>
              <a:defRPr/>
            </a:pPr>
            <a:r>
              <a:rPr lang="hr-HR" sz="1200" dirty="0" err="1">
                <a:latin typeface="+mn-lt"/>
              </a:rPr>
              <a:t>Hijiffi</a:t>
            </a:r>
            <a:r>
              <a:rPr lang="hr-HR" sz="1200" dirty="0">
                <a:latin typeface="+mn-lt"/>
              </a:rPr>
              <a:t> AI </a:t>
            </a:r>
            <a:r>
              <a:rPr lang="hr-HR" sz="1200" dirty="0" err="1">
                <a:latin typeface="+mn-lt"/>
              </a:rPr>
              <a:t>chatbot</a:t>
            </a:r>
            <a:r>
              <a:rPr lang="hr-HR" sz="1200" dirty="0">
                <a:latin typeface="+mn-lt"/>
              </a:rPr>
              <a:t> for hotel </a:t>
            </a:r>
            <a:r>
              <a:rPr lang="hr-HR" sz="1200" dirty="0" err="1">
                <a:latin typeface="+mn-lt"/>
              </a:rPr>
              <a:t>industry</a:t>
            </a:r>
            <a:r>
              <a:rPr lang="hr-HR" sz="1200" dirty="0">
                <a:latin typeface="+mn-lt"/>
              </a:rPr>
              <a:t> - </a:t>
            </a:r>
            <a:r>
              <a:rPr lang="hr-HR" sz="1200" dirty="0">
                <a:latin typeface="+mn-lt"/>
                <a:hlinkClick r:id="rId2"/>
              </a:rPr>
              <a:t>https://www.hijiffy.com/</a:t>
            </a:r>
            <a:r>
              <a:rPr lang="hr-HR" sz="1200" dirty="0">
                <a:latin typeface="+mn-lt"/>
              </a:rPr>
              <a:t> </a:t>
            </a:r>
          </a:p>
          <a:p>
            <a:pPr>
              <a:defRPr/>
            </a:pPr>
            <a:r>
              <a:rPr lang="hr-HR" sz="1200" dirty="0" err="1">
                <a:latin typeface="+mn-lt"/>
              </a:rPr>
              <a:t>Book</a:t>
            </a:r>
            <a:r>
              <a:rPr lang="hr-HR" sz="1200" dirty="0">
                <a:latin typeface="+mn-lt"/>
              </a:rPr>
              <a:t> Me Bob  </a:t>
            </a:r>
            <a:r>
              <a:rPr lang="hr-HR" sz="1200" dirty="0">
                <a:latin typeface="+mn-lt"/>
                <a:hlinkClick r:id="rId3"/>
              </a:rPr>
              <a:t>https://www.bookmebob.com/</a:t>
            </a:r>
            <a:r>
              <a:rPr lang="hr-HR" sz="1200" dirty="0">
                <a:latin typeface="+mn-lt"/>
              </a:rPr>
              <a:t> </a:t>
            </a:r>
          </a:p>
          <a:p>
            <a:pPr>
              <a:defRPr/>
            </a:pPr>
            <a:r>
              <a:rPr lang="hr-HR" altLang="sr-Latn-RS" sz="1200" dirty="0" err="1">
                <a:latin typeface="+mn-lt"/>
              </a:rPr>
              <a:t>ChatGPT</a:t>
            </a:r>
            <a:r>
              <a:rPr lang="hr-HR" altLang="sr-Latn-RS" sz="1200" dirty="0">
                <a:latin typeface="+mn-lt"/>
              </a:rPr>
              <a:t> </a:t>
            </a:r>
            <a:r>
              <a:rPr lang="hr-HR" altLang="sr-Latn-RS" sz="1200" dirty="0">
                <a:latin typeface="+mn-lt"/>
                <a:hlinkClick r:id="rId4"/>
              </a:rPr>
              <a:t>www.openai.com/chatgpt</a:t>
            </a:r>
            <a:r>
              <a:rPr lang="hr-HR" altLang="sr-Latn-RS" sz="1200" dirty="0">
                <a:latin typeface="+mn-lt"/>
              </a:rPr>
              <a:t> </a:t>
            </a:r>
          </a:p>
          <a:p>
            <a:pPr>
              <a:defRPr/>
            </a:pPr>
            <a:r>
              <a:rPr lang="hr-HR" sz="1200" dirty="0" err="1">
                <a:latin typeface="+mn-lt"/>
              </a:rPr>
              <a:t>Chatbase</a:t>
            </a:r>
            <a:r>
              <a:rPr lang="hr-HR" sz="1200" dirty="0">
                <a:latin typeface="+mn-lt"/>
              </a:rPr>
              <a:t>  </a:t>
            </a:r>
            <a:r>
              <a:rPr lang="hr-HR" sz="1200" dirty="0">
                <a:latin typeface="+mn-lt"/>
                <a:hlinkClick r:id="rId5"/>
              </a:rPr>
              <a:t>www.chatbase.co</a:t>
            </a:r>
            <a:endParaRPr lang="hr-HR" sz="1200" dirty="0">
              <a:latin typeface="+mn-lt"/>
            </a:endParaRPr>
          </a:p>
          <a:p>
            <a:pPr>
              <a:defRPr/>
            </a:pPr>
            <a:r>
              <a:rPr lang="hr-HR" sz="1200" dirty="0">
                <a:latin typeface="+mn-lt"/>
              </a:rPr>
              <a:t>Chatling </a:t>
            </a:r>
            <a:r>
              <a:rPr lang="hr-HR" sz="1200" dirty="0">
                <a:latin typeface="+mn-lt"/>
                <a:hlinkClick r:id="rId6"/>
              </a:rPr>
              <a:t>www.chatling.ai</a:t>
            </a:r>
            <a:r>
              <a:rPr lang="hr-HR" sz="1200" dirty="0">
                <a:latin typeface="+mn-lt"/>
              </a:rPr>
              <a:t> , </a:t>
            </a:r>
            <a:r>
              <a:rPr lang="hr-HR" sz="1200" dirty="0" err="1">
                <a:latin typeface="+mn-lt"/>
              </a:rPr>
              <a:t>Tidio</a:t>
            </a:r>
            <a:r>
              <a:rPr lang="hr-HR" sz="1200" dirty="0">
                <a:latin typeface="+mn-lt"/>
              </a:rPr>
              <a:t> </a:t>
            </a:r>
            <a:r>
              <a:rPr lang="hr-HR" sz="1200" dirty="0">
                <a:latin typeface="+mn-lt"/>
                <a:hlinkClick r:id="rId7"/>
              </a:rPr>
              <a:t>www.tidio.com</a:t>
            </a:r>
            <a:r>
              <a:rPr lang="hr-HR" sz="1200" dirty="0">
                <a:latin typeface="+mn-lt"/>
              </a:rPr>
              <a:t> </a:t>
            </a:r>
          </a:p>
          <a:p>
            <a:pPr>
              <a:defRPr/>
            </a:pPr>
            <a:r>
              <a:rPr lang="hr-HR" sz="1200" dirty="0">
                <a:latin typeface="+mn-lt"/>
              </a:rPr>
              <a:t>Revechat </a:t>
            </a:r>
            <a:r>
              <a:rPr lang="hr-HR" sz="1200" dirty="0">
                <a:latin typeface="+mn-lt"/>
                <a:hlinkClick r:id="rId8"/>
              </a:rPr>
              <a:t>www.revechat.com</a:t>
            </a:r>
            <a:r>
              <a:rPr lang="hr-HR" sz="1200" dirty="0">
                <a:latin typeface="+mn-lt"/>
              </a:rPr>
              <a:t>, IBM Watsonx Assistant </a:t>
            </a:r>
            <a:r>
              <a:rPr lang="hr-HR" sz="1200" dirty="0">
                <a:latin typeface="+mn-lt"/>
                <a:hlinkClick r:id="rId9"/>
              </a:rPr>
              <a:t>www.ibm.com/products/watsonx-assistant</a:t>
            </a:r>
            <a:r>
              <a:rPr lang="hr-HR" sz="1200" dirty="0">
                <a:latin typeface="+mn-lt"/>
              </a:rPr>
              <a:t>   </a:t>
            </a:r>
          </a:p>
        </p:txBody>
      </p:sp>
      <p:pic>
        <p:nvPicPr>
          <p:cNvPr id="19463" name="Picture 7">
            <a:extLst>
              <a:ext uri="{FF2B5EF4-FFF2-40B4-BE49-F238E27FC236}">
                <a16:creationId xmlns:a16="http://schemas.microsoft.com/office/drawing/2014/main" id="{B5692C6A-2B6A-6E30-69BA-1DD2591558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7928" y="1052736"/>
            <a:ext cx="4585607" cy="42583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C347378-ADBE-BDF0-AC36-A3F85BDEF962}"/>
              </a:ext>
            </a:extLst>
          </p:cNvPr>
          <p:cNvSpPr/>
          <p:nvPr/>
        </p:nvSpPr>
        <p:spPr>
          <a:xfrm>
            <a:off x="160953" y="862922"/>
            <a:ext cx="4176975" cy="4154984"/>
          </a:xfrm>
          <a:prstGeom prst="rect">
            <a:avLst/>
          </a:prstGeom>
        </p:spPr>
        <p:txBody>
          <a:bodyPr wrap="square">
            <a:spAutoFit/>
          </a:bodyPr>
          <a:lstStyle/>
          <a:p>
            <a:pPr>
              <a:defRPr/>
            </a:pPr>
            <a:r>
              <a:rPr lang="hr-HR" sz="1200" b="1" dirty="0">
                <a:latin typeface="+mn-lt"/>
              </a:rPr>
              <a:t>AI </a:t>
            </a:r>
            <a:r>
              <a:rPr lang="hr-HR" sz="1200" b="1" dirty="0" err="1">
                <a:latin typeface="+mn-lt"/>
              </a:rPr>
              <a:t>Chatbot</a:t>
            </a:r>
            <a:r>
              <a:rPr lang="hr-HR" sz="1200" b="1" dirty="0">
                <a:latin typeface="+mn-lt"/>
              </a:rPr>
              <a:t>-ovi se u zadnje vrijeme smatraju glavnim alatom za povećanje iskustva gosta (</a:t>
            </a:r>
            <a:r>
              <a:rPr lang="hr-HR" sz="1200" b="1" dirty="0" err="1">
                <a:latin typeface="+mn-lt"/>
              </a:rPr>
              <a:t>guest</a:t>
            </a:r>
            <a:r>
              <a:rPr lang="hr-HR" sz="1200" b="1" dirty="0">
                <a:latin typeface="+mn-lt"/>
              </a:rPr>
              <a:t> </a:t>
            </a:r>
            <a:r>
              <a:rPr lang="hr-HR" sz="1200" b="1" dirty="0" err="1">
                <a:latin typeface="+mn-lt"/>
              </a:rPr>
              <a:t>experience</a:t>
            </a:r>
            <a:r>
              <a:rPr lang="hr-HR" sz="1200" b="1" dirty="0">
                <a:latin typeface="+mn-lt"/>
              </a:rPr>
              <a:t>)</a:t>
            </a:r>
          </a:p>
          <a:p>
            <a:pPr marL="171450" indent="-171450">
              <a:buFont typeface="Arial" panose="020B0604020202020204" pitchFamily="34" charset="0"/>
              <a:buChar char="•"/>
              <a:defRPr/>
            </a:pPr>
            <a:r>
              <a:rPr lang="hr-HR" sz="1200" dirty="0">
                <a:latin typeface="+mn-lt"/>
              </a:rPr>
              <a:t>Mogu davati informacije o svemu što ga se nauči: 24/7, brzo, točno, na desecima i stotinama jezika:</a:t>
            </a:r>
          </a:p>
          <a:p>
            <a:pPr>
              <a:defRPr/>
            </a:pPr>
            <a:r>
              <a:rPr lang="hr-HR" sz="1200" dirty="0">
                <a:latin typeface="+mn-lt"/>
              </a:rPr>
              <a:t>      - o sadržaju i uslugama kampa,</a:t>
            </a:r>
          </a:p>
          <a:p>
            <a:pPr>
              <a:defRPr/>
            </a:pPr>
            <a:r>
              <a:rPr lang="hr-HR" sz="1200" dirty="0">
                <a:latin typeface="+mn-lt"/>
              </a:rPr>
              <a:t>      - cijenama,</a:t>
            </a:r>
          </a:p>
          <a:p>
            <a:pPr>
              <a:defRPr/>
            </a:pPr>
            <a:r>
              <a:rPr lang="hr-HR" sz="1200" dirty="0">
                <a:latin typeface="+mn-lt"/>
              </a:rPr>
              <a:t>      - raspoloživosti smještajnih jedinica,</a:t>
            </a:r>
          </a:p>
          <a:p>
            <a:pPr>
              <a:defRPr/>
            </a:pPr>
            <a:r>
              <a:rPr lang="hr-HR" sz="1200" dirty="0">
                <a:latin typeface="+mn-lt"/>
              </a:rPr>
              <a:t>      - događajima u kampu i okolici,</a:t>
            </a:r>
          </a:p>
          <a:p>
            <a:pPr>
              <a:defRPr/>
            </a:pPr>
            <a:r>
              <a:rPr lang="hr-HR" sz="1200" dirty="0">
                <a:latin typeface="+mn-lt"/>
              </a:rPr>
              <a:t>      - izletima, </a:t>
            </a:r>
          </a:p>
          <a:p>
            <a:pPr>
              <a:defRPr/>
            </a:pPr>
            <a:r>
              <a:rPr lang="hr-HR" sz="1200" dirty="0">
                <a:latin typeface="+mn-lt"/>
              </a:rPr>
              <a:t>      - gdje se i kada može šta pogledati ili kupiti,…</a:t>
            </a:r>
          </a:p>
          <a:p>
            <a:pPr marL="171450" indent="-171450">
              <a:buFont typeface="Arial" panose="020B0604020202020204" pitchFamily="34" charset="0"/>
              <a:buChar char="•"/>
              <a:defRPr/>
            </a:pPr>
            <a:r>
              <a:rPr lang="hr-HR" sz="1200" dirty="0">
                <a:latin typeface="+mn-lt"/>
              </a:rPr>
              <a:t>Ukoliko nešto „ne zna”, spaja gosta na „živu” osobu.</a:t>
            </a:r>
          </a:p>
          <a:p>
            <a:pPr marL="171450" indent="-171450">
              <a:buFont typeface="Arial" panose="020B0604020202020204" pitchFamily="34" charset="0"/>
              <a:buChar char="•"/>
              <a:defRPr/>
            </a:pPr>
            <a:r>
              <a:rPr lang="hr-HR" sz="1200" dirty="0">
                <a:latin typeface="+mn-lt"/>
              </a:rPr>
              <a:t>Mogu biti povezani sa </a:t>
            </a:r>
            <a:r>
              <a:rPr lang="hr-HR" sz="1200" dirty="0" err="1">
                <a:latin typeface="+mn-lt"/>
              </a:rPr>
              <a:t>booking</a:t>
            </a:r>
            <a:r>
              <a:rPr lang="hr-HR" sz="1200" dirty="0">
                <a:latin typeface="+mn-lt"/>
              </a:rPr>
              <a:t> </a:t>
            </a:r>
            <a:r>
              <a:rPr lang="hr-HR" sz="1200" dirty="0" err="1">
                <a:latin typeface="+mn-lt"/>
              </a:rPr>
              <a:t>engine</a:t>
            </a:r>
            <a:r>
              <a:rPr lang="hr-HR" sz="1200" dirty="0">
                <a:latin typeface="+mn-lt"/>
              </a:rPr>
              <a:t> ili PMS sustavima tako da mogu odmah napraviti i rezervaciju.</a:t>
            </a:r>
          </a:p>
          <a:p>
            <a:pPr marL="171450" indent="-171450">
              <a:buFont typeface="Arial" panose="020B0604020202020204" pitchFamily="34" charset="0"/>
              <a:buChar char="•"/>
              <a:defRPr/>
            </a:pPr>
            <a:r>
              <a:rPr lang="hr-HR" sz="1200" dirty="0">
                <a:latin typeface="+mn-lt"/>
              </a:rPr>
              <a:t>Unutar hotela mogu naručivati hranu, piće, usluge domaćinstva, wellnessa,…  </a:t>
            </a:r>
          </a:p>
          <a:p>
            <a:pPr marL="171450" indent="-171450">
              <a:buFont typeface="Arial" panose="020B0604020202020204" pitchFamily="34" charset="0"/>
              <a:buChar char="•"/>
              <a:defRPr/>
            </a:pPr>
            <a:endParaRPr lang="hr-HR" sz="1200" dirty="0">
              <a:latin typeface="+mn-lt"/>
            </a:endParaRPr>
          </a:p>
          <a:p>
            <a:pPr marL="171450" indent="-171450">
              <a:buFont typeface="Arial" panose="020B0604020202020204" pitchFamily="34" charset="0"/>
              <a:buChar char="•"/>
              <a:defRPr/>
            </a:pPr>
            <a:r>
              <a:rPr lang="hr-HR" sz="1200" dirty="0">
                <a:latin typeface="+mn-lt"/>
              </a:rPr>
              <a:t>Sa gostima komuniciraju preko tekstualnih poruka (web, mail, socijalne mreže, ekran na info panelu/robotu) ili preko govora (telefon-</a:t>
            </a:r>
            <a:r>
              <a:rPr lang="hr-HR" sz="1200" dirty="0" err="1">
                <a:latin typeface="+mn-lt"/>
              </a:rPr>
              <a:t>call</a:t>
            </a:r>
            <a:r>
              <a:rPr lang="hr-HR" sz="1200" dirty="0">
                <a:latin typeface="+mn-lt"/>
              </a:rPr>
              <a:t> centar, socijalne mreže, roboti,…) </a:t>
            </a:r>
          </a:p>
          <a:p>
            <a:pPr marL="171450" indent="-171450">
              <a:buFont typeface="Arial" panose="020B0604020202020204" pitchFamily="34" charset="0"/>
              <a:buChar char="•"/>
              <a:defRPr/>
            </a:pPr>
            <a:endParaRPr lang="hr-HR" sz="1200" dirty="0">
              <a:latin typeface="+mn-lt"/>
            </a:endParaRPr>
          </a:p>
          <a:p>
            <a:pPr marL="171450" indent="-171450">
              <a:buFont typeface="Arial" panose="020B0604020202020204" pitchFamily="34" charset="0"/>
              <a:buChar char="•"/>
              <a:defRPr/>
            </a:pPr>
            <a:r>
              <a:rPr lang="hr-HR" sz="1200" dirty="0">
                <a:latin typeface="+mn-lt"/>
              </a:rPr>
              <a:t>Recepcijski, </a:t>
            </a:r>
            <a:r>
              <a:rPr lang="hr-HR" sz="1200" dirty="0" err="1">
                <a:latin typeface="+mn-lt"/>
              </a:rPr>
              <a:t>consierge</a:t>
            </a:r>
            <a:r>
              <a:rPr lang="hr-HR" sz="1200" dirty="0">
                <a:latin typeface="+mn-lt"/>
              </a:rPr>
              <a:t>, </a:t>
            </a:r>
            <a:r>
              <a:rPr lang="hr-HR" sz="1200" dirty="0" err="1">
                <a:latin typeface="+mn-lt"/>
              </a:rPr>
              <a:t>restorantski</a:t>
            </a:r>
            <a:r>
              <a:rPr lang="hr-HR" sz="1200" dirty="0">
                <a:latin typeface="+mn-lt"/>
              </a:rPr>
              <a:t>, </a:t>
            </a:r>
            <a:br>
              <a:rPr lang="hr-HR" sz="1200" dirty="0">
                <a:latin typeface="+mn-lt"/>
              </a:rPr>
            </a:br>
            <a:r>
              <a:rPr lang="hr-HR" sz="1200" dirty="0" err="1">
                <a:latin typeface="+mn-lt"/>
              </a:rPr>
              <a:t>hortikulturini</a:t>
            </a:r>
            <a:r>
              <a:rPr lang="hr-HR" sz="1200" dirty="0">
                <a:latin typeface="+mn-lt"/>
              </a:rPr>
              <a:t>, domaćinski, …, roboti su </a:t>
            </a:r>
            <a:r>
              <a:rPr lang="hr-HR" sz="1200" dirty="0" err="1">
                <a:latin typeface="+mn-lt"/>
              </a:rPr>
              <a:t>Chatbootovi</a:t>
            </a:r>
            <a:r>
              <a:rPr lang="hr-HR" sz="1200" dirty="0">
                <a:latin typeface="+mn-lt"/>
              </a:rPr>
              <a:t> </a:t>
            </a:r>
          </a:p>
        </p:txBody>
      </p:sp>
      <p:sp>
        <p:nvSpPr>
          <p:cNvPr id="7" name="TextBox 6">
            <a:extLst>
              <a:ext uri="{FF2B5EF4-FFF2-40B4-BE49-F238E27FC236}">
                <a16:creationId xmlns:a16="http://schemas.microsoft.com/office/drawing/2014/main" id="{AC278D33-158D-4FC7-FD2C-3C8F5911D563}"/>
              </a:ext>
            </a:extLst>
          </p:cNvPr>
          <p:cNvSpPr txBox="1"/>
          <p:nvPr/>
        </p:nvSpPr>
        <p:spPr>
          <a:xfrm>
            <a:off x="4788024" y="5475218"/>
            <a:ext cx="4581524" cy="369332"/>
          </a:xfrm>
          <a:prstGeom prst="rect">
            <a:avLst/>
          </a:prstGeom>
          <a:noFill/>
        </p:spPr>
        <p:txBody>
          <a:bodyPr wrap="square">
            <a:spAutoFit/>
          </a:bodyPr>
          <a:lstStyle/>
          <a:p>
            <a:r>
              <a:rPr lang="hr-HR" dirty="0">
                <a:hlinkClick r:id="rId11"/>
              </a:rPr>
              <a:t>https://youtu.be/v0RO6bfkRiw</a:t>
            </a:r>
            <a:r>
              <a:rPr lang="hr-HR" dirty="0"/>
              <a:t> </a:t>
            </a:r>
          </a:p>
        </p:txBody>
      </p:sp>
      <p:pic>
        <p:nvPicPr>
          <p:cNvPr id="2" name="Picture 6" descr="PepperHotel1">
            <a:extLst>
              <a:ext uri="{FF2B5EF4-FFF2-40B4-BE49-F238E27FC236}">
                <a16:creationId xmlns:a16="http://schemas.microsoft.com/office/drawing/2014/main" id="{9FE1E6F4-4C73-6B63-F4F5-5ADD8161A4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5992" y="4316625"/>
            <a:ext cx="1404063" cy="935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4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263829CC-8668-D510-88A3-4CBCCCD1AB88}"/>
              </a:ext>
            </a:extLst>
          </p:cNvPr>
          <p:cNvSpPr>
            <a:spLocks noGrp="1" noChangeArrowheads="1"/>
          </p:cNvSpPr>
          <p:nvPr>
            <p:ph type="title"/>
          </p:nvPr>
        </p:nvSpPr>
        <p:spPr>
          <a:xfrm>
            <a:off x="2193155" y="115888"/>
            <a:ext cx="6842895" cy="371475"/>
          </a:xfrm>
        </p:spPr>
        <p:txBody>
          <a:bodyPr/>
          <a:lstStyle/>
          <a:p>
            <a:pPr>
              <a:defRPr/>
            </a:pPr>
            <a:r>
              <a:rPr lang="hr-HR" sz="2400" dirty="0">
                <a:effectLst/>
              </a:rPr>
              <a:t>AI podržani generatori sadržaja (</a:t>
            </a:r>
            <a:r>
              <a:rPr lang="hr-HR" sz="2400" dirty="0" err="1">
                <a:effectLst/>
              </a:rPr>
              <a:t>content</a:t>
            </a:r>
            <a:r>
              <a:rPr lang="hr-HR" sz="2400" dirty="0">
                <a:effectLst/>
              </a:rPr>
              <a:t> </a:t>
            </a:r>
            <a:r>
              <a:rPr lang="hr-HR" sz="2400" dirty="0" err="1">
                <a:effectLst/>
              </a:rPr>
              <a:t>generators</a:t>
            </a:r>
            <a:r>
              <a:rPr lang="hr-HR" sz="2400" dirty="0">
                <a:effectLst/>
              </a:rPr>
              <a:t>)</a:t>
            </a:r>
            <a:endParaRPr lang="hr-HR" sz="2400" dirty="0"/>
          </a:p>
        </p:txBody>
      </p:sp>
      <p:sp>
        <p:nvSpPr>
          <p:cNvPr id="2" name="TextBox 1">
            <a:extLst>
              <a:ext uri="{FF2B5EF4-FFF2-40B4-BE49-F238E27FC236}">
                <a16:creationId xmlns:a16="http://schemas.microsoft.com/office/drawing/2014/main" id="{77FCE912-82AE-C1C6-F110-17FE5162385B}"/>
              </a:ext>
            </a:extLst>
          </p:cNvPr>
          <p:cNvSpPr txBox="1"/>
          <p:nvPr/>
        </p:nvSpPr>
        <p:spPr>
          <a:xfrm>
            <a:off x="179513" y="5085184"/>
            <a:ext cx="3744416" cy="1384995"/>
          </a:xfrm>
          <a:prstGeom prst="rect">
            <a:avLst/>
          </a:prstGeom>
          <a:noFill/>
        </p:spPr>
        <p:txBody>
          <a:bodyPr wrap="square">
            <a:spAutoFit/>
          </a:bodyPr>
          <a:lstStyle/>
          <a:p>
            <a:pPr>
              <a:defRPr/>
            </a:pPr>
            <a:r>
              <a:rPr lang="hr-HR" sz="1200" dirty="0" err="1">
                <a:latin typeface="+mn-lt"/>
              </a:rPr>
              <a:t>WriteSonic</a:t>
            </a:r>
            <a:r>
              <a:rPr lang="hr-HR" sz="1200" dirty="0">
                <a:latin typeface="+mn-lt"/>
              </a:rPr>
              <a:t> </a:t>
            </a:r>
            <a:r>
              <a:rPr lang="hr-HR" sz="1200" dirty="0">
                <a:latin typeface="+mn-lt"/>
                <a:hlinkClick r:id="rId2"/>
              </a:rPr>
              <a:t>https://writesonic.com/</a:t>
            </a:r>
            <a:r>
              <a:rPr lang="hr-HR" sz="1200" dirty="0">
                <a:latin typeface="+mn-lt"/>
              </a:rPr>
              <a:t> </a:t>
            </a:r>
          </a:p>
          <a:p>
            <a:pPr>
              <a:defRPr/>
            </a:pPr>
            <a:r>
              <a:rPr lang="hr-HR" sz="1200" dirty="0" err="1">
                <a:latin typeface="+mn-lt"/>
              </a:rPr>
              <a:t>Jasper</a:t>
            </a:r>
            <a:r>
              <a:rPr lang="hr-HR" sz="1200" dirty="0">
                <a:latin typeface="+mn-lt"/>
              </a:rPr>
              <a:t> AI </a:t>
            </a:r>
            <a:r>
              <a:rPr lang="hr-HR" sz="1200" dirty="0">
                <a:latin typeface="+mn-lt"/>
                <a:hlinkClick r:id="rId3"/>
              </a:rPr>
              <a:t>https://www.jasper.ai/</a:t>
            </a:r>
            <a:r>
              <a:rPr lang="hr-HR" sz="1200" dirty="0">
                <a:latin typeface="+mn-lt"/>
              </a:rPr>
              <a:t> </a:t>
            </a:r>
          </a:p>
          <a:p>
            <a:pPr>
              <a:defRPr/>
            </a:pPr>
            <a:r>
              <a:rPr lang="hr-HR" sz="1200" i="0" dirty="0" err="1">
                <a:effectLst/>
                <a:latin typeface="+mn-lt"/>
              </a:rPr>
              <a:t>ClickUp</a:t>
            </a:r>
            <a:r>
              <a:rPr lang="hr-HR" sz="1200" i="0" dirty="0">
                <a:effectLst/>
                <a:latin typeface="+mn-lt"/>
              </a:rPr>
              <a:t> </a:t>
            </a:r>
            <a:r>
              <a:rPr lang="hr-HR" sz="1200" i="0" dirty="0">
                <a:effectLst/>
                <a:latin typeface="+mn-lt"/>
                <a:hlinkClick r:id="rId4"/>
              </a:rPr>
              <a:t>https://clickup.com/</a:t>
            </a:r>
            <a:r>
              <a:rPr lang="hr-HR" sz="1200" i="0" dirty="0">
                <a:effectLst/>
                <a:latin typeface="+mn-lt"/>
              </a:rPr>
              <a:t> </a:t>
            </a:r>
          </a:p>
          <a:p>
            <a:pPr>
              <a:defRPr/>
            </a:pPr>
            <a:r>
              <a:rPr lang="hr-HR" sz="1200" dirty="0" err="1">
                <a:latin typeface="+mn-lt"/>
              </a:rPr>
              <a:t>Narato</a:t>
            </a:r>
            <a:r>
              <a:rPr lang="hr-HR" sz="1200" dirty="0">
                <a:latin typeface="+mn-lt"/>
              </a:rPr>
              <a:t> </a:t>
            </a:r>
            <a:r>
              <a:rPr lang="hr-HR" sz="1200" dirty="0">
                <a:latin typeface="+mn-lt"/>
                <a:hlinkClick r:id="rId5"/>
              </a:rPr>
              <a:t>https://narrato.io/</a:t>
            </a:r>
            <a:r>
              <a:rPr lang="hr-HR" sz="1200" dirty="0">
                <a:latin typeface="+mn-lt"/>
              </a:rPr>
              <a:t> </a:t>
            </a:r>
          </a:p>
          <a:p>
            <a:pPr>
              <a:defRPr/>
            </a:pPr>
            <a:r>
              <a:rPr lang="hr-HR" sz="1200" dirty="0" err="1">
                <a:latin typeface="+mn-lt"/>
              </a:rPr>
              <a:t>Jasaper</a:t>
            </a:r>
            <a:r>
              <a:rPr lang="hr-HR" sz="1200" dirty="0">
                <a:latin typeface="+mn-lt"/>
              </a:rPr>
              <a:t> </a:t>
            </a:r>
            <a:r>
              <a:rPr lang="hr-HR" sz="1200" dirty="0">
                <a:latin typeface="+mn-lt"/>
                <a:hlinkClick r:id="rId3"/>
              </a:rPr>
              <a:t>https://www.jasper.ai/</a:t>
            </a:r>
            <a:r>
              <a:rPr lang="hr-HR" sz="1200" dirty="0">
                <a:latin typeface="+mn-lt"/>
              </a:rPr>
              <a:t> </a:t>
            </a:r>
          </a:p>
          <a:p>
            <a:pPr>
              <a:defRPr/>
            </a:pPr>
            <a:r>
              <a:rPr lang="hr-HR" altLang="sr-Latn-RS" sz="1200" dirty="0" err="1">
                <a:latin typeface="+mn-lt"/>
              </a:rPr>
              <a:t>ChatGPT</a:t>
            </a:r>
            <a:r>
              <a:rPr lang="hr-HR" altLang="sr-Latn-RS" sz="1200" dirty="0">
                <a:latin typeface="+mn-lt"/>
              </a:rPr>
              <a:t> </a:t>
            </a:r>
            <a:r>
              <a:rPr lang="hr-HR" altLang="sr-Latn-RS" sz="1200" dirty="0">
                <a:latin typeface="+mn-lt"/>
                <a:hlinkClick r:id="rId6"/>
              </a:rPr>
              <a:t>www.openai.com/chatgpt</a:t>
            </a:r>
            <a:r>
              <a:rPr lang="hr-HR" altLang="sr-Latn-RS" sz="1200" dirty="0">
                <a:latin typeface="+mn-lt"/>
              </a:rPr>
              <a:t> </a:t>
            </a:r>
          </a:p>
          <a:p>
            <a:pPr>
              <a:defRPr/>
            </a:pPr>
            <a:endParaRPr lang="hr-HR" sz="1200" dirty="0">
              <a:latin typeface="+mn-lt"/>
            </a:endParaRPr>
          </a:p>
        </p:txBody>
      </p:sp>
      <p:sp>
        <p:nvSpPr>
          <p:cNvPr id="5" name="TextBox 4">
            <a:extLst>
              <a:ext uri="{FF2B5EF4-FFF2-40B4-BE49-F238E27FC236}">
                <a16:creationId xmlns:a16="http://schemas.microsoft.com/office/drawing/2014/main" id="{2AF6FDB7-DFF7-E29E-B79B-1958C16FF87D}"/>
              </a:ext>
            </a:extLst>
          </p:cNvPr>
          <p:cNvSpPr txBox="1"/>
          <p:nvPr/>
        </p:nvSpPr>
        <p:spPr>
          <a:xfrm>
            <a:off x="2193155" y="605005"/>
            <a:ext cx="6696199" cy="830997"/>
          </a:xfrm>
          <a:prstGeom prst="rect">
            <a:avLst/>
          </a:prstGeom>
          <a:noFill/>
        </p:spPr>
        <p:txBody>
          <a:bodyPr wrap="square">
            <a:spAutoFit/>
          </a:bodyPr>
          <a:lstStyle/>
          <a:p>
            <a:pPr>
              <a:defRPr/>
            </a:pPr>
            <a:r>
              <a:rPr lang="hr-HR" sz="1200" b="1" dirty="0">
                <a:latin typeface="+mn-lt"/>
              </a:rPr>
              <a:t>Koriste Natural</a:t>
            </a:r>
            <a:r>
              <a:rPr lang="en-US" sz="1200" b="1" dirty="0">
                <a:latin typeface="+mn-lt"/>
              </a:rPr>
              <a:t> language processing (NLP) </a:t>
            </a:r>
            <a:r>
              <a:rPr lang="en-US" sz="1200" b="1" dirty="0" err="1">
                <a:latin typeface="+mn-lt"/>
              </a:rPr>
              <a:t>algorit</a:t>
            </a:r>
            <a:r>
              <a:rPr lang="hr-HR" sz="1200" b="1" dirty="0">
                <a:latin typeface="+mn-lt"/>
              </a:rPr>
              <a:t>me i strojno učenje da </a:t>
            </a:r>
            <a:r>
              <a:rPr lang="en-US" sz="1200" b="1" dirty="0" err="1">
                <a:latin typeface="+mn-lt"/>
              </a:rPr>
              <a:t>gener</a:t>
            </a:r>
            <a:r>
              <a:rPr lang="hr-HR" sz="1200" b="1" dirty="0" err="1">
                <a:latin typeface="+mn-lt"/>
              </a:rPr>
              <a:t>iraju</a:t>
            </a:r>
            <a:r>
              <a:rPr lang="hr-HR" sz="1200" b="1" dirty="0">
                <a:latin typeface="+mn-lt"/>
              </a:rPr>
              <a:t> sadržaje raznog tipa uključujući web stranice, blogove, objave na </a:t>
            </a:r>
            <a:r>
              <a:rPr lang="en-US" sz="1200" b="1" dirty="0">
                <a:latin typeface="+mn-lt"/>
              </a:rPr>
              <a:t>social</a:t>
            </a:r>
            <a:r>
              <a:rPr lang="hr-HR" sz="1200" b="1" dirty="0" err="1">
                <a:latin typeface="+mn-lt"/>
              </a:rPr>
              <a:t>nim</a:t>
            </a:r>
            <a:r>
              <a:rPr lang="hr-HR" sz="1200" b="1" dirty="0">
                <a:latin typeface="+mn-lt"/>
              </a:rPr>
              <a:t> mrežama, opise proizvoda, </a:t>
            </a:r>
            <a:r>
              <a:rPr lang="en-US" sz="1200" b="1" dirty="0">
                <a:latin typeface="+mn-lt"/>
              </a:rPr>
              <a:t>audio </a:t>
            </a:r>
            <a:r>
              <a:rPr lang="hr-HR" sz="1200" b="1" dirty="0">
                <a:latin typeface="+mn-lt"/>
              </a:rPr>
              <a:t>i video sadržaje,</a:t>
            </a:r>
            <a:r>
              <a:rPr lang="en-US" sz="1200" b="1" dirty="0">
                <a:latin typeface="+mn-lt"/>
              </a:rPr>
              <a:t>…</a:t>
            </a:r>
            <a:r>
              <a:rPr lang="hr-HR" sz="1200" b="1" dirty="0">
                <a:latin typeface="+mn-lt"/>
              </a:rPr>
              <a:t> Kvalitetnim sadržajima povećavaju iskustvo i zadovoljstvo gosta (</a:t>
            </a:r>
            <a:r>
              <a:rPr lang="hr-HR" sz="1200" b="1" dirty="0" err="1">
                <a:latin typeface="+mn-lt"/>
              </a:rPr>
              <a:t>guest</a:t>
            </a:r>
            <a:r>
              <a:rPr lang="hr-HR" sz="1200" b="1" dirty="0">
                <a:latin typeface="+mn-lt"/>
              </a:rPr>
              <a:t> </a:t>
            </a:r>
            <a:r>
              <a:rPr lang="hr-HR" sz="1200" b="1" dirty="0" err="1">
                <a:latin typeface="+mn-lt"/>
              </a:rPr>
              <a:t>experience</a:t>
            </a:r>
            <a:r>
              <a:rPr lang="hr-HR" sz="1200" b="1" dirty="0">
                <a:latin typeface="+mn-lt"/>
              </a:rPr>
              <a:t> </a:t>
            </a:r>
            <a:r>
              <a:rPr lang="hr-HR" sz="1200" b="1" dirty="0" err="1">
                <a:latin typeface="+mn-lt"/>
              </a:rPr>
              <a:t>and</a:t>
            </a:r>
            <a:r>
              <a:rPr lang="hr-HR" sz="1200" b="1" dirty="0">
                <a:latin typeface="+mn-lt"/>
              </a:rPr>
              <a:t> </a:t>
            </a:r>
            <a:r>
              <a:rPr lang="hr-HR" sz="1200" b="1" dirty="0" err="1">
                <a:latin typeface="+mn-lt"/>
              </a:rPr>
              <a:t>satisfaction</a:t>
            </a:r>
            <a:r>
              <a:rPr lang="hr-HR" sz="1200" b="1" dirty="0">
                <a:latin typeface="+mn-lt"/>
              </a:rPr>
              <a:t>), povećavaju  vidljivost i prodaju te stvaranje lojalnih gostiju. </a:t>
            </a:r>
          </a:p>
        </p:txBody>
      </p:sp>
      <p:sp>
        <p:nvSpPr>
          <p:cNvPr id="6" name="TextBox 5">
            <a:extLst>
              <a:ext uri="{FF2B5EF4-FFF2-40B4-BE49-F238E27FC236}">
                <a16:creationId xmlns:a16="http://schemas.microsoft.com/office/drawing/2014/main" id="{35158E9D-4C3A-3CF2-380D-AB1D16EF046D}"/>
              </a:ext>
            </a:extLst>
          </p:cNvPr>
          <p:cNvSpPr txBox="1"/>
          <p:nvPr/>
        </p:nvSpPr>
        <p:spPr>
          <a:xfrm>
            <a:off x="2764692" y="5092650"/>
            <a:ext cx="2808312" cy="276999"/>
          </a:xfrm>
          <a:prstGeom prst="rect">
            <a:avLst/>
          </a:prstGeom>
          <a:noFill/>
        </p:spPr>
        <p:txBody>
          <a:bodyPr wrap="square">
            <a:spAutoFit/>
          </a:bodyPr>
          <a:lstStyle/>
          <a:p>
            <a:r>
              <a:rPr lang="hr-HR" sz="1200" dirty="0">
                <a:hlinkClick r:id="rId7"/>
              </a:rPr>
              <a:t>https://youtu.be/wTWFrAxTlFo</a:t>
            </a:r>
            <a:r>
              <a:rPr lang="hr-HR" sz="1200" dirty="0"/>
              <a:t> </a:t>
            </a:r>
          </a:p>
        </p:txBody>
      </p:sp>
      <p:pic>
        <p:nvPicPr>
          <p:cNvPr id="8" name="Picture 7">
            <a:extLst>
              <a:ext uri="{FF2B5EF4-FFF2-40B4-BE49-F238E27FC236}">
                <a16:creationId xmlns:a16="http://schemas.microsoft.com/office/drawing/2014/main" id="{69DA7477-6CAE-7C87-E767-71ED0C562F9C}"/>
              </a:ext>
            </a:extLst>
          </p:cNvPr>
          <p:cNvPicPr>
            <a:picLocks noChangeAspect="1"/>
          </p:cNvPicPr>
          <p:nvPr/>
        </p:nvPicPr>
        <p:blipFill>
          <a:blip r:embed="rId8"/>
          <a:stretch>
            <a:fillRect/>
          </a:stretch>
        </p:blipFill>
        <p:spPr>
          <a:xfrm>
            <a:off x="2483768" y="1628800"/>
            <a:ext cx="5116358" cy="3240360"/>
          </a:xfrm>
          <a:prstGeom prst="rect">
            <a:avLst/>
          </a:prstGeom>
        </p:spPr>
      </p:pic>
    </p:spTree>
  </p:cSld>
  <p:clrMapOvr>
    <a:masterClrMapping/>
  </p:clrMapOvr>
  <p:transition spd="slow" advClick="0" advTm="4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E18032D-2652-31B0-B5B1-22D7936C5616}"/>
              </a:ext>
            </a:extLst>
          </p:cNvPr>
          <p:cNvSpPr>
            <a:spLocks noGrp="1" noChangeArrowheads="1"/>
          </p:cNvSpPr>
          <p:nvPr>
            <p:ph type="title"/>
          </p:nvPr>
        </p:nvSpPr>
        <p:spPr/>
        <p:txBody>
          <a:bodyPr/>
          <a:lstStyle/>
          <a:p>
            <a:pPr>
              <a:defRPr/>
            </a:pPr>
            <a:r>
              <a:rPr lang="hr-HR" sz="2400" dirty="0">
                <a:effectLst/>
              </a:rPr>
              <a:t>AI podržani alati za analizu osjećaja</a:t>
            </a:r>
            <a:endParaRPr lang="hr-HR" sz="2400" dirty="0"/>
          </a:p>
        </p:txBody>
      </p:sp>
      <p:sp>
        <p:nvSpPr>
          <p:cNvPr id="21507" name="AutoShape 3" descr="rec_img1">
            <a:extLst>
              <a:ext uri="{FF2B5EF4-FFF2-40B4-BE49-F238E27FC236}">
                <a16:creationId xmlns:a16="http://schemas.microsoft.com/office/drawing/2014/main" id="{D4180892-34C5-ABD9-EB04-8342417D9A3C}"/>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BE0D3714-D01A-2BBB-2FA6-716108FB7623}"/>
              </a:ext>
            </a:extLst>
          </p:cNvPr>
          <p:cNvSpPr txBox="1"/>
          <p:nvPr/>
        </p:nvSpPr>
        <p:spPr>
          <a:xfrm>
            <a:off x="255342" y="1085559"/>
            <a:ext cx="4058718" cy="1384995"/>
          </a:xfrm>
          <a:prstGeom prst="rect">
            <a:avLst/>
          </a:prstGeom>
          <a:noFill/>
        </p:spPr>
        <p:txBody>
          <a:bodyPr wrap="square">
            <a:spAutoFit/>
          </a:bodyPr>
          <a:lstStyle/>
          <a:p>
            <a:pPr algn="l"/>
            <a:r>
              <a:rPr lang="hr-HR" sz="1200" b="1" i="0" u="none" strike="noStrike" dirty="0">
                <a:solidFill>
                  <a:srgbClr val="1F3B56"/>
                </a:solidFill>
                <a:effectLst/>
                <a:latin typeface="+mn-lt"/>
              </a:rPr>
              <a:t>Analiziraju objave na raznim web </a:t>
            </a:r>
            <a:r>
              <a:rPr lang="hr-HR" sz="1200" b="1" i="0" u="none" strike="noStrike" dirty="0" err="1">
                <a:solidFill>
                  <a:srgbClr val="1F3B56"/>
                </a:solidFill>
                <a:effectLst/>
                <a:latin typeface="+mn-lt"/>
              </a:rPr>
              <a:t>sitevoima</a:t>
            </a:r>
            <a:r>
              <a:rPr lang="hr-HR" sz="1200" b="1" i="0" u="none" strike="noStrike" dirty="0">
                <a:solidFill>
                  <a:srgbClr val="1F3B56"/>
                </a:solidFill>
                <a:effectLst/>
                <a:latin typeface="+mn-lt"/>
              </a:rPr>
              <a:t>, socijaln</a:t>
            </a:r>
            <a:r>
              <a:rPr lang="hr-HR" sz="1200" b="1" dirty="0">
                <a:solidFill>
                  <a:srgbClr val="1F3B56"/>
                </a:solidFill>
                <a:latin typeface="+mn-lt"/>
              </a:rPr>
              <a:t>im</a:t>
            </a:r>
            <a:r>
              <a:rPr lang="hr-HR" sz="1200" b="1" i="0" u="none" strike="noStrike" dirty="0">
                <a:solidFill>
                  <a:srgbClr val="1F3B56"/>
                </a:solidFill>
                <a:effectLst/>
                <a:latin typeface="+mn-lt"/>
              </a:rPr>
              <a:t> mrežama i sl. i daju analize o pozitivnom i negativnom spominjanju branda – kampa-tvrtke</a:t>
            </a:r>
          </a:p>
          <a:p>
            <a:pPr algn="l"/>
            <a:endParaRPr lang="hr-HR" sz="1200" b="1" dirty="0">
              <a:solidFill>
                <a:srgbClr val="1F3B56"/>
              </a:solidFill>
              <a:latin typeface="+mn-lt"/>
            </a:endParaRPr>
          </a:p>
          <a:p>
            <a:pPr algn="l"/>
            <a:r>
              <a:rPr lang="hr-HR" sz="1200" b="1" i="0" u="none" strike="noStrike" dirty="0">
                <a:solidFill>
                  <a:srgbClr val="1F3B56"/>
                </a:solidFill>
                <a:effectLst/>
                <a:latin typeface="+mn-lt"/>
              </a:rPr>
              <a:t>Kamp ima mogućnost da na vrijeme uoči kretanje negativnih mišljenja o njoj i reagira na vrijeme da ih zaustavi te zadrži dobru reputaciju i goste.</a:t>
            </a:r>
          </a:p>
        </p:txBody>
      </p:sp>
      <p:pic>
        <p:nvPicPr>
          <p:cNvPr id="13" name="Picture 12">
            <a:extLst>
              <a:ext uri="{FF2B5EF4-FFF2-40B4-BE49-F238E27FC236}">
                <a16:creationId xmlns:a16="http://schemas.microsoft.com/office/drawing/2014/main" id="{23DE95AD-409F-C2D4-FB3F-35985EB16517}"/>
              </a:ext>
            </a:extLst>
          </p:cNvPr>
          <p:cNvPicPr>
            <a:picLocks noChangeAspect="1"/>
          </p:cNvPicPr>
          <p:nvPr/>
        </p:nvPicPr>
        <p:blipFill>
          <a:blip r:embed="rId2"/>
          <a:stretch>
            <a:fillRect/>
          </a:stretch>
        </p:blipFill>
        <p:spPr>
          <a:xfrm>
            <a:off x="4829942" y="1039564"/>
            <a:ext cx="4039518" cy="2470926"/>
          </a:xfrm>
          <a:prstGeom prst="rect">
            <a:avLst/>
          </a:prstGeom>
        </p:spPr>
      </p:pic>
      <p:pic>
        <p:nvPicPr>
          <p:cNvPr id="1026" name="Picture 2" descr="An example of sentiment analysis by Social Searcher across different social media platforms">
            <a:extLst>
              <a:ext uri="{FF2B5EF4-FFF2-40B4-BE49-F238E27FC236}">
                <a16:creationId xmlns:a16="http://schemas.microsoft.com/office/drawing/2014/main" id="{2A58027D-9837-5E2B-3A75-698858E39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37" y="3128915"/>
            <a:ext cx="7020272" cy="18842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CDF2CD6-4247-449A-8621-85A3CDA37DD1}"/>
              </a:ext>
            </a:extLst>
          </p:cNvPr>
          <p:cNvSpPr txBox="1"/>
          <p:nvPr/>
        </p:nvSpPr>
        <p:spPr>
          <a:xfrm>
            <a:off x="6012160" y="404223"/>
            <a:ext cx="3023890" cy="369332"/>
          </a:xfrm>
          <a:prstGeom prst="rect">
            <a:avLst/>
          </a:prstGeom>
          <a:noFill/>
        </p:spPr>
        <p:txBody>
          <a:bodyPr wrap="square">
            <a:spAutoFit/>
          </a:bodyPr>
          <a:lstStyle/>
          <a:p>
            <a:r>
              <a:rPr lang="hr-HR" sz="1800" dirty="0">
                <a:effectLst/>
              </a:rPr>
              <a:t>Sentiment </a:t>
            </a:r>
            <a:r>
              <a:rPr lang="hr-HR" sz="1800" dirty="0" err="1">
                <a:effectLst/>
              </a:rPr>
              <a:t>Analysis</a:t>
            </a:r>
            <a:r>
              <a:rPr lang="hr-HR" sz="1800" dirty="0">
                <a:effectLst/>
              </a:rPr>
              <a:t> </a:t>
            </a:r>
            <a:r>
              <a:rPr lang="hr-HR" sz="1800" dirty="0" err="1">
                <a:effectLst/>
              </a:rPr>
              <a:t>Tools</a:t>
            </a:r>
            <a:endParaRPr lang="hr-HR" dirty="0"/>
          </a:p>
        </p:txBody>
      </p:sp>
      <p:sp>
        <p:nvSpPr>
          <p:cNvPr id="16" name="TextBox 15">
            <a:extLst>
              <a:ext uri="{FF2B5EF4-FFF2-40B4-BE49-F238E27FC236}">
                <a16:creationId xmlns:a16="http://schemas.microsoft.com/office/drawing/2014/main" id="{08B6BB76-CA65-871A-3498-AD034C2D1FD3}"/>
              </a:ext>
            </a:extLst>
          </p:cNvPr>
          <p:cNvSpPr txBox="1"/>
          <p:nvPr/>
        </p:nvSpPr>
        <p:spPr>
          <a:xfrm>
            <a:off x="179512" y="5013176"/>
            <a:ext cx="8514678" cy="1384995"/>
          </a:xfrm>
          <a:prstGeom prst="rect">
            <a:avLst/>
          </a:prstGeom>
          <a:noFill/>
        </p:spPr>
        <p:txBody>
          <a:bodyPr wrap="square">
            <a:spAutoFit/>
          </a:bodyPr>
          <a:lstStyle/>
          <a:p>
            <a:pPr algn="l"/>
            <a:r>
              <a:rPr lang="hr-HR" sz="1200" i="0" u="none" strike="noStrike" dirty="0">
                <a:solidFill>
                  <a:srgbClr val="1F3B56"/>
                </a:solidFill>
                <a:effectLst/>
                <a:latin typeface="+mn-lt"/>
              </a:rPr>
              <a:t>Analiziraju postove na socijaln</a:t>
            </a:r>
            <a:r>
              <a:rPr lang="hr-HR" sz="1200" dirty="0">
                <a:solidFill>
                  <a:srgbClr val="1F3B56"/>
                </a:solidFill>
                <a:latin typeface="+mn-lt"/>
              </a:rPr>
              <a:t>im</a:t>
            </a:r>
            <a:r>
              <a:rPr lang="hr-HR" sz="1200" i="0" u="none" strike="noStrike" dirty="0">
                <a:solidFill>
                  <a:srgbClr val="1F3B56"/>
                </a:solidFill>
                <a:effectLst/>
                <a:latin typeface="+mn-lt"/>
              </a:rPr>
              <a:t> mrežama i daju analize o pozitivnom i negativnom spominjanju branda – kampa-tvrtke </a:t>
            </a:r>
          </a:p>
          <a:p>
            <a:pPr algn="l"/>
            <a:r>
              <a:rPr lang="hr-HR" sz="1200" dirty="0">
                <a:solidFill>
                  <a:srgbClr val="1F3B56"/>
                </a:solidFill>
                <a:latin typeface="+mn-lt"/>
              </a:rPr>
              <a:t>Brand24 </a:t>
            </a:r>
            <a:r>
              <a:rPr lang="hr-HR" sz="1200" i="0" u="none" strike="noStrike" dirty="0">
                <a:solidFill>
                  <a:srgbClr val="1F3B56"/>
                </a:solidFill>
                <a:effectLst/>
                <a:latin typeface="+mn-lt"/>
                <a:hlinkClick r:id="rId4"/>
              </a:rPr>
              <a:t>https://brand24.com</a:t>
            </a:r>
            <a:endParaRPr lang="hr-HR" sz="1200" i="0" u="none" strike="noStrike" dirty="0">
              <a:solidFill>
                <a:srgbClr val="1F3B56"/>
              </a:solidFill>
              <a:effectLst/>
              <a:latin typeface="+mn-lt"/>
            </a:endParaRPr>
          </a:p>
          <a:p>
            <a:r>
              <a:rPr lang="hr-HR" sz="1200" i="0" dirty="0" err="1">
                <a:solidFill>
                  <a:srgbClr val="1F3B56"/>
                </a:solidFill>
                <a:effectLst/>
                <a:latin typeface="+mn-lt"/>
              </a:rPr>
              <a:t>Clarabridge</a:t>
            </a:r>
            <a:r>
              <a:rPr lang="hr-HR" sz="1200" dirty="0">
                <a:solidFill>
                  <a:srgbClr val="1F3B56"/>
                </a:solidFill>
                <a:latin typeface="+mn-lt"/>
              </a:rPr>
              <a:t> </a:t>
            </a:r>
            <a:r>
              <a:rPr lang="hr-HR" sz="1200" dirty="0">
                <a:solidFill>
                  <a:srgbClr val="1F3B56"/>
                </a:solidFill>
                <a:latin typeface="+mn-lt"/>
                <a:hlinkClick r:id="rId5"/>
              </a:rPr>
              <a:t>https://www.qualtrics.com/clarabridge/</a:t>
            </a:r>
            <a:r>
              <a:rPr lang="hr-HR" sz="1200" dirty="0">
                <a:solidFill>
                  <a:srgbClr val="1F3B56"/>
                </a:solidFill>
                <a:latin typeface="+mn-lt"/>
              </a:rPr>
              <a:t> </a:t>
            </a:r>
          </a:p>
          <a:p>
            <a:pPr algn="l"/>
            <a:r>
              <a:rPr lang="hr-HR" sz="1200" i="0" u="none" strike="noStrike" dirty="0" err="1">
                <a:solidFill>
                  <a:srgbClr val="1F3B56"/>
                </a:solidFill>
                <a:effectLst/>
                <a:latin typeface="+mn-lt"/>
              </a:rPr>
              <a:t>Rep</a:t>
            </a:r>
            <a:r>
              <a:rPr lang="hr-HR" sz="1200" dirty="0" err="1">
                <a:solidFill>
                  <a:srgbClr val="1F3B56"/>
                </a:solidFill>
                <a:latin typeface="+mn-lt"/>
              </a:rPr>
              <a:t>ustate</a:t>
            </a:r>
            <a:r>
              <a:rPr lang="hr-HR" sz="1200" dirty="0">
                <a:solidFill>
                  <a:srgbClr val="1F3B56"/>
                </a:solidFill>
                <a:latin typeface="+mn-lt"/>
              </a:rPr>
              <a:t> </a:t>
            </a:r>
            <a:r>
              <a:rPr lang="hr-HR" sz="1200" dirty="0">
                <a:solidFill>
                  <a:srgbClr val="1F3B56"/>
                </a:solidFill>
                <a:latin typeface="+mn-lt"/>
                <a:hlinkClick r:id="rId6"/>
              </a:rPr>
              <a:t>https://www.repustate.com/</a:t>
            </a:r>
            <a:r>
              <a:rPr lang="hr-HR" sz="1200" dirty="0">
                <a:solidFill>
                  <a:srgbClr val="1F3B56"/>
                </a:solidFill>
                <a:latin typeface="+mn-lt"/>
              </a:rPr>
              <a:t> </a:t>
            </a:r>
          </a:p>
          <a:p>
            <a:pPr algn="l"/>
            <a:r>
              <a:rPr lang="hr-HR" sz="1200" i="0" u="none" strike="noStrike" dirty="0" err="1">
                <a:solidFill>
                  <a:srgbClr val="1F3B56"/>
                </a:solidFill>
                <a:effectLst/>
                <a:latin typeface="+mn-lt"/>
              </a:rPr>
              <a:t>Opentext</a:t>
            </a:r>
            <a:r>
              <a:rPr lang="hr-HR" sz="1200" i="0" u="none" strike="noStrike" dirty="0">
                <a:solidFill>
                  <a:srgbClr val="1F3B56"/>
                </a:solidFill>
                <a:effectLst/>
                <a:latin typeface="+mn-lt"/>
              </a:rPr>
              <a:t> </a:t>
            </a:r>
            <a:r>
              <a:rPr lang="hr-HR" sz="1200" i="0" u="none" strike="noStrike" dirty="0">
                <a:solidFill>
                  <a:srgbClr val="1F3B56"/>
                </a:solidFill>
                <a:effectLst/>
                <a:latin typeface="+mn-lt"/>
                <a:hlinkClick r:id="rId7"/>
              </a:rPr>
              <a:t>https://www.opentext.com/products/magellan-text-mining</a:t>
            </a:r>
            <a:endParaRPr lang="hr-HR" sz="1200" i="0" u="none" strike="noStrike" dirty="0">
              <a:solidFill>
                <a:srgbClr val="1F3B56"/>
              </a:solidFill>
              <a:effectLst/>
              <a:latin typeface="+mn-lt"/>
            </a:endParaRPr>
          </a:p>
          <a:p>
            <a:pPr algn="l"/>
            <a:r>
              <a:rPr lang="hr-HR" sz="1200" dirty="0" err="1">
                <a:solidFill>
                  <a:srgbClr val="1F3B56"/>
                </a:solidFill>
                <a:latin typeface="+mn-lt"/>
              </a:rPr>
              <a:t>Lexalytics</a:t>
            </a:r>
            <a:r>
              <a:rPr lang="hr-HR" sz="1200" dirty="0">
                <a:solidFill>
                  <a:srgbClr val="1F3B56"/>
                </a:solidFill>
                <a:latin typeface="+mn-lt"/>
              </a:rPr>
              <a:t> </a:t>
            </a:r>
            <a:r>
              <a:rPr lang="hr-HR" sz="1200" dirty="0">
                <a:solidFill>
                  <a:srgbClr val="1F3B56"/>
                </a:solidFill>
                <a:latin typeface="+mn-lt"/>
                <a:hlinkClick r:id="rId8"/>
              </a:rPr>
              <a:t>https://www.lexalytics.com/</a:t>
            </a:r>
            <a:r>
              <a:rPr lang="hr-HR" sz="1200" dirty="0">
                <a:solidFill>
                  <a:srgbClr val="1F3B56"/>
                </a:solidFill>
                <a:latin typeface="+mn-lt"/>
              </a:rPr>
              <a:t> </a:t>
            </a:r>
            <a:r>
              <a:rPr lang="hr-HR" sz="1200" i="0" u="none" strike="noStrike" dirty="0">
                <a:solidFill>
                  <a:srgbClr val="1F3B56"/>
                </a:solidFill>
                <a:effectLst/>
                <a:latin typeface="+mn-lt"/>
              </a:rPr>
              <a:t> </a:t>
            </a:r>
          </a:p>
          <a:p>
            <a:pPr algn="l"/>
            <a:r>
              <a:rPr lang="hr-HR" sz="1200" i="0" u="none" strike="noStrike" dirty="0" err="1">
                <a:solidFill>
                  <a:srgbClr val="1F3B56"/>
                </a:solidFill>
                <a:effectLst/>
                <a:latin typeface="+mn-lt"/>
              </a:rPr>
              <a:t>Social</a:t>
            </a:r>
            <a:r>
              <a:rPr lang="hr-HR" sz="1200" i="0" u="none" strike="noStrike" dirty="0">
                <a:solidFill>
                  <a:srgbClr val="1F3B56"/>
                </a:solidFill>
                <a:effectLst/>
                <a:latin typeface="+mn-lt"/>
              </a:rPr>
              <a:t> </a:t>
            </a:r>
            <a:r>
              <a:rPr lang="hr-HR" sz="1200" i="0" u="none" strike="noStrike" dirty="0" err="1">
                <a:solidFill>
                  <a:srgbClr val="1F3B56"/>
                </a:solidFill>
                <a:effectLst/>
                <a:latin typeface="+mn-lt"/>
              </a:rPr>
              <a:t>Searcher</a:t>
            </a:r>
            <a:r>
              <a:rPr lang="hr-HR" sz="1200" i="0" u="none" strike="noStrike" dirty="0">
                <a:solidFill>
                  <a:srgbClr val="1F3B56"/>
                </a:solidFill>
                <a:effectLst/>
                <a:latin typeface="+mn-lt"/>
              </a:rPr>
              <a:t> </a:t>
            </a:r>
            <a:r>
              <a:rPr lang="hr-HR" sz="1200" i="0" u="none" strike="noStrike" dirty="0">
                <a:solidFill>
                  <a:srgbClr val="1F3B56"/>
                </a:solidFill>
                <a:effectLst/>
                <a:latin typeface="+mn-lt"/>
                <a:hlinkClick r:id="rId9"/>
              </a:rPr>
              <a:t>https://www.social-searcher.com/</a:t>
            </a:r>
            <a:r>
              <a:rPr lang="hr-HR" sz="1200" i="0" u="none" strike="noStrike" dirty="0">
                <a:solidFill>
                  <a:srgbClr val="1F3B56"/>
                </a:solidFill>
                <a:effectLst/>
                <a:latin typeface="+mn-lt"/>
              </a:rPr>
              <a:t> 	 	 	</a:t>
            </a:r>
          </a:p>
        </p:txBody>
      </p:sp>
    </p:spTree>
    <p:extLst>
      <p:ext uri="{BB962C8B-B14F-4D97-AF65-F5344CB8AC3E}">
        <p14:creationId xmlns:p14="http://schemas.microsoft.com/office/powerpoint/2010/main" val="1288346204"/>
      </p:ext>
    </p:extLst>
  </p:cSld>
  <p:clrMapOvr>
    <a:masterClrMapping/>
  </p:clrMapOvr>
  <p:transition spd="slow" advClick="0" advTm="4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784A853B-8315-5FBD-4306-972898B354C1}"/>
              </a:ext>
            </a:extLst>
          </p:cNvPr>
          <p:cNvSpPr>
            <a:spLocks noGrp="1" noChangeArrowheads="1"/>
          </p:cNvSpPr>
          <p:nvPr>
            <p:ph type="title"/>
          </p:nvPr>
        </p:nvSpPr>
        <p:spPr/>
        <p:txBody>
          <a:bodyPr/>
          <a:lstStyle/>
          <a:p>
            <a:pPr>
              <a:defRPr/>
            </a:pPr>
            <a:r>
              <a:rPr lang="hr-HR" sz="2400" dirty="0">
                <a:effectLst/>
              </a:rPr>
              <a:t>RASPORED PREDAVANJA</a:t>
            </a:r>
            <a:endParaRPr lang="hr-HR" sz="2400" dirty="0"/>
          </a:p>
        </p:txBody>
      </p:sp>
      <p:sp>
        <p:nvSpPr>
          <p:cNvPr id="6147" name="AutoShape 3" descr="rec_img1">
            <a:extLst>
              <a:ext uri="{FF2B5EF4-FFF2-40B4-BE49-F238E27FC236}">
                <a16:creationId xmlns:a16="http://schemas.microsoft.com/office/drawing/2014/main" id="{668B4A92-089C-C9A3-5493-D59D08F060D1}"/>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5F1FFD29-FA0D-F8D1-293D-CB09C2651A52}"/>
              </a:ext>
            </a:extLst>
          </p:cNvPr>
          <p:cNvSpPr txBox="1"/>
          <p:nvPr/>
        </p:nvSpPr>
        <p:spPr>
          <a:xfrm>
            <a:off x="539552" y="1874838"/>
            <a:ext cx="4493731" cy="3046988"/>
          </a:xfrm>
          <a:prstGeom prst="rect">
            <a:avLst/>
          </a:prstGeom>
          <a:noFill/>
        </p:spPr>
        <p:txBody>
          <a:bodyPr wrap="none">
            <a:spAutoFit/>
          </a:bodyPr>
          <a:lstStyle/>
          <a:p>
            <a:pPr>
              <a:defRPr/>
            </a:pPr>
            <a:endParaRPr lang="hr-HR" sz="1600" b="1" dirty="0">
              <a:latin typeface="+mn-lt"/>
            </a:endParaRPr>
          </a:p>
          <a:p>
            <a:pPr marL="285750" indent="-285750">
              <a:buFont typeface="Arial" panose="020B0604020202020204" pitchFamily="34" charset="0"/>
              <a:buChar char="•"/>
              <a:defRPr/>
            </a:pPr>
            <a:r>
              <a:rPr lang="hr-HR" sz="1600" b="1" dirty="0">
                <a:latin typeface="+mn-lt"/>
              </a:rPr>
              <a:t>Ukratko o tvrtki ISTRA TECH i predavaču - 3 min</a:t>
            </a: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r>
              <a:rPr lang="hr-HR" sz="1600" b="1" dirty="0">
                <a:latin typeface="+mn-lt"/>
              </a:rPr>
              <a:t>Šta je AI, pojmovi i opća primjena – 7 min</a:t>
            </a:r>
          </a:p>
          <a:p>
            <a:pPr marL="285750" indent="-285750">
              <a:buFont typeface="Arial" panose="020B0604020202020204" pitchFamily="34" charset="0"/>
              <a:buChar char="•"/>
              <a:defRPr/>
            </a:pPr>
            <a:endParaRPr lang="hr-HR" sz="1600" b="1" dirty="0">
              <a:latin typeface="+mn-lt"/>
            </a:endParaRPr>
          </a:p>
          <a:p>
            <a:pPr>
              <a:defRPr/>
            </a:pPr>
            <a:endParaRPr lang="hr-HR" sz="1600" b="1" dirty="0">
              <a:latin typeface="+mn-lt"/>
            </a:endParaRPr>
          </a:p>
          <a:p>
            <a:pPr marL="285750" indent="-285750">
              <a:buFont typeface="Arial" panose="020B0604020202020204" pitchFamily="34" charset="0"/>
              <a:buChar char="•"/>
              <a:defRPr/>
            </a:pPr>
            <a:endParaRPr lang="hr-HR" sz="1600" b="1" dirty="0">
              <a:latin typeface="+mn-lt"/>
            </a:endParaRPr>
          </a:p>
          <a:p>
            <a:pPr marL="285750" indent="-285750">
              <a:buFont typeface="Arial" panose="020B0604020202020204" pitchFamily="34" charset="0"/>
              <a:buChar char="•"/>
              <a:defRPr/>
            </a:pPr>
            <a:r>
              <a:rPr lang="hr-HR" sz="1600" b="1" dirty="0">
                <a:latin typeface="+mn-lt"/>
              </a:rPr>
              <a:t>AI alati pogodni za kampove - 30 min</a:t>
            </a:r>
          </a:p>
          <a:p>
            <a:pPr>
              <a:defRPr/>
            </a:pPr>
            <a:endParaRPr lang="hr-HR" sz="1600" b="1" dirty="0">
              <a:latin typeface="+mn-lt"/>
            </a:endParaRPr>
          </a:p>
          <a:p>
            <a:pPr>
              <a:defRPr/>
            </a:pPr>
            <a:r>
              <a:rPr lang="hr-HR" sz="1600" b="1" dirty="0">
                <a:latin typeface="+mn-lt"/>
              </a:rPr>
              <a:t>  </a:t>
            </a:r>
          </a:p>
        </p:txBody>
      </p:sp>
      <p:pic>
        <p:nvPicPr>
          <p:cNvPr id="3" name="Picture 14" descr="human hands and artificial intelligence hands in touch with camping site in background">
            <a:extLst>
              <a:ext uri="{FF2B5EF4-FFF2-40B4-BE49-F238E27FC236}">
                <a16:creationId xmlns:a16="http://schemas.microsoft.com/office/drawing/2014/main" id="{CD97F94B-8FF9-ED2E-DFF7-E2E003357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270" y="4053013"/>
            <a:ext cx="1241974" cy="124197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eural Networks Are A Set Of Algorithms, Which Is Based Neural Network  Transparent PNG 3624x2334 Free Download On NicePNG | lacienciadelcafe.com.ar">
            <a:extLst>
              <a:ext uri="{FF2B5EF4-FFF2-40B4-BE49-F238E27FC236}">
                <a16:creationId xmlns:a16="http://schemas.microsoft.com/office/drawing/2014/main" id="{C05BBFCD-A38E-2CEE-C1CF-87762E579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852936"/>
            <a:ext cx="1948339" cy="952522"/>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DB63EF20-9503-7136-C05A-FADA551688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4665" y="2083664"/>
            <a:ext cx="2462503" cy="521717"/>
          </a:xfrm>
          <a:prstGeom prst="rect">
            <a:avLst/>
          </a:prstGeom>
        </p:spPr>
      </p:pic>
    </p:spTree>
  </p:cSld>
  <p:clrMapOvr>
    <a:masterClrMapping/>
  </p:clrMapOvr>
  <p:transition spd="slow" advClick="0" advTm="4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0368955-E0B1-3F62-B178-E66A0122CEA2}"/>
              </a:ext>
            </a:extLst>
          </p:cNvPr>
          <p:cNvSpPr>
            <a:spLocks noGrp="1" noChangeArrowheads="1"/>
          </p:cNvSpPr>
          <p:nvPr>
            <p:ph type="title"/>
          </p:nvPr>
        </p:nvSpPr>
        <p:spPr/>
        <p:txBody>
          <a:bodyPr/>
          <a:lstStyle/>
          <a:p>
            <a:pPr>
              <a:defRPr/>
            </a:pPr>
            <a:r>
              <a:rPr lang="hr-HR" sz="2400" dirty="0">
                <a:effectLst/>
              </a:rPr>
              <a:t>AI podržani alati za prevođenje</a:t>
            </a:r>
            <a:endParaRPr lang="hr-HR" sz="2400" dirty="0"/>
          </a:p>
        </p:txBody>
      </p:sp>
      <p:sp>
        <p:nvSpPr>
          <p:cNvPr id="5" name="TextBox 4">
            <a:extLst>
              <a:ext uri="{FF2B5EF4-FFF2-40B4-BE49-F238E27FC236}">
                <a16:creationId xmlns:a16="http://schemas.microsoft.com/office/drawing/2014/main" id="{BC0B28FD-3940-D6F3-55FE-100F402E4E7A}"/>
              </a:ext>
            </a:extLst>
          </p:cNvPr>
          <p:cNvSpPr txBox="1"/>
          <p:nvPr/>
        </p:nvSpPr>
        <p:spPr>
          <a:xfrm>
            <a:off x="611561" y="764704"/>
            <a:ext cx="8208590" cy="646331"/>
          </a:xfrm>
          <a:prstGeom prst="rect">
            <a:avLst/>
          </a:prstGeom>
          <a:noFill/>
        </p:spPr>
        <p:txBody>
          <a:bodyPr wrap="square">
            <a:spAutoFit/>
          </a:bodyPr>
          <a:lstStyle/>
          <a:p>
            <a:pPr>
              <a:defRPr/>
            </a:pPr>
            <a:r>
              <a:rPr lang="hr-HR" sz="1200" b="1" dirty="0">
                <a:latin typeface="+mn-lt"/>
              </a:rPr>
              <a:t>Umjesto da plaćate prevodioce, angažirajte AI da vam prevodi vaše marketinške materijale, brošure, letke, upute za goste, komunikaciju preko socijalnih mreža, web stranice, poslovne dopise, prezentacije, direktne razgovore uživo, simultano prevodi na kongresnima/prezentacijama/sastancima, ..., </a:t>
            </a:r>
          </a:p>
        </p:txBody>
      </p:sp>
      <p:sp>
        <p:nvSpPr>
          <p:cNvPr id="18436" name="Rectangle 3">
            <a:extLst>
              <a:ext uri="{FF2B5EF4-FFF2-40B4-BE49-F238E27FC236}">
                <a16:creationId xmlns:a16="http://schemas.microsoft.com/office/drawing/2014/main" id="{07C68691-647D-4BB6-A99F-91A1B461E9FF}"/>
              </a:ext>
            </a:extLst>
          </p:cNvPr>
          <p:cNvSpPr>
            <a:spLocks noChangeArrowheads="1"/>
          </p:cNvSpPr>
          <p:nvPr/>
        </p:nvSpPr>
        <p:spPr bwMode="auto">
          <a:xfrm>
            <a:off x="34925" y="5085184"/>
            <a:ext cx="87852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spcBef>
                <a:spcPct val="0"/>
              </a:spcBef>
              <a:buClrTx/>
              <a:buFontTx/>
              <a:buNone/>
            </a:pPr>
            <a:r>
              <a:rPr lang="hr-HR" altLang="sr-Latn-RS" sz="1200" dirty="0">
                <a:latin typeface="Bookman Old Style" panose="02050604050505020204" pitchFamily="18" charset="0"/>
              </a:rPr>
              <a:t>Google </a:t>
            </a:r>
            <a:r>
              <a:rPr lang="hr-HR" altLang="sr-Latn-RS" sz="1200" dirty="0" err="1">
                <a:latin typeface="Bookman Old Style" panose="02050604050505020204" pitchFamily="18" charset="0"/>
              </a:rPr>
              <a:t>Translate</a:t>
            </a:r>
            <a:r>
              <a:rPr lang="hr-HR" altLang="sr-Latn-RS" sz="1200" dirty="0">
                <a:latin typeface="Bookman Old Style" panose="02050604050505020204" pitchFamily="18" charset="0"/>
              </a:rPr>
              <a:t> – translate.google.com </a:t>
            </a:r>
          </a:p>
          <a:p>
            <a:pPr>
              <a:spcBef>
                <a:spcPct val="0"/>
              </a:spcBef>
              <a:buClrTx/>
              <a:buFontTx/>
              <a:buNone/>
            </a:pPr>
            <a:r>
              <a:rPr lang="hr-HR" altLang="sr-Latn-RS" sz="1200" dirty="0">
                <a:latin typeface="Bookman Old Style" panose="02050604050505020204" pitchFamily="18" charset="0"/>
              </a:rPr>
              <a:t>Bing Microsoft Translator </a:t>
            </a:r>
            <a:r>
              <a:rPr lang="hr-HR" altLang="sr-Latn-RS" sz="1200" dirty="0">
                <a:latin typeface="Bookman Old Style" panose="02050604050505020204" pitchFamily="18" charset="0"/>
                <a:hlinkClick r:id="rId2"/>
              </a:rPr>
              <a:t>www.bing.com/translator</a:t>
            </a:r>
            <a:endParaRPr lang="hr-HR" altLang="sr-Latn-RS" sz="1200" dirty="0">
              <a:latin typeface="Bookman Old Style" panose="02050604050505020204" pitchFamily="18" charset="0"/>
            </a:endParaRPr>
          </a:p>
          <a:p>
            <a:pPr>
              <a:spcBef>
                <a:spcPct val="0"/>
              </a:spcBef>
              <a:buClrTx/>
              <a:buFontTx/>
              <a:buNone/>
            </a:pPr>
            <a:r>
              <a:rPr lang="hr-HR" altLang="sr-Latn-RS" sz="1200" dirty="0" err="1">
                <a:latin typeface="Bookman Old Style" panose="02050604050505020204" pitchFamily="18" charset="0"/>
              </a:rPr>
              <a:t>ChatGPT</a:t>
            </a:r>
            <a:r>
              <a:rPr lang="hr-HR" altLang="sr-Latn-RS" sz="1200" dirty="0">
                <a:latin typeface="Bookman Old Style" panose="02050604050505020204" pitchFamily="18" charset="0"/>
              </a:rPr>
              <a:t> </a:t>
            </a:r>
            <a:r>
              <a:rPr lang="hr-HR" altLang="sr-Latn-RS" sz="1200" dirty="0">
                <a:latin typeface="Bookman Old Style" panose="02050604050505020204" pitchFamily="18" charset="0"/>
                <a:hlinkClick r:id="rId3"/>
              </a:rPr>
              <a:t>www.openai.com/chatgpt</a:t>
            </a:r>
            <a:r>
              <a:rPr lang="hr-HR" altLang="sr-Latn-RS" sz="1200" dirty="0">
                <a:latin typeface="Bookman Old Style" panose="02050604050505020204" pitchFamily="18" charset="0"/>
              </a:rPr>
              <a:t> </a:t>
            </a:r>
          </a:p>
          <a:p>
            <a:pPr>
              <a:spcBef>
                <a:spcPct val="0"/>
              </a:spcBef>
              <a:buClrTx/>
              <a:buFontTx/>
              <a:buNone/>
            </a:pPr>
            <a:r>
              <a:rPr lang="hr-HR" altLang="sr-Latn-RS" sz="1200" dirty="0" err="1">
                <a:latin typeface="Bookman Old Style" panose="02050604050505020204" pitchFamily="18" charset="0"/>
              </a:rPr>
              <a:t>Machine</a:t>
            </a:r>
            <a:r>
              <a:rPr lang="hr-HR" altLang="sr-Latn-RS" sz="1200" dirty="0">
                <a:latin typeface="Bookman Old Style" panose="02050604050505020204" pitchFamily="18" charset="0"/>
              </a:rPr>
              <a:t> </a:t>
            </a:r>
            <a:r>
              <a:rPr lang="hr-HR" altLang="sr-Latn-RS" sz="1200" dirty="0" err="1">
                <a:latin typeface="Bookman Old Style" panose="02050604050505020204" pitchFamily="18" charset="0"/>
              </a:rPr>
              <a:t>Translation</a:t>
            </a:r>
            <a:r>
              <a:rPr lang="hr-HR" altLang="sr-Latn-RS" sz="1200" dirty="0">
                <a:latin typeface="Bookman Old Style" panose="02050604050505020204" pitchFamily="18" charset="0"/>
              </a:rPr>
              <a:t> </a:t>
            </a:r>
            <a:r>
              <a:rPr lang="hr-HR" altLang="sr-Latn-RS" sz="1200" dirty="0">
                <a:latin typeface="Bookman Old Style" panose="02050604050505020204" pitchFamily="18" charset="0"/>
                <a:hlinkClick r:id="rId4"/>
              </a:rPr>
              <a:t>www.machinetranslation.com</a:t>
            </a:r>
            <a:r>
              <a:rPr lang="hr-HR" altLang="sr-Latn-RS" sz="1200" dirty="0">
                <a:latin typeface="Bookman Old Style" panose="02050604050505020204" pitchFamily="18" charset="0"/>
              </a:rPr>
              <a:t> </a:t>
            </a:r>
          </a:p>
          <a:p>
            <a:pPr>
              <a:spcBef>
                <a:spcPct val="0"/>
              </a:spcBef>
              <a:buClrTx/>
              <a:buFontTx/>
              <a:buNone/>
            </a:pPr>
            <a:r>
              <a:rPr lang="hr-HR" altLang="sr-Latn-RS" sz="1200" dirty="0" err="1">
                <a:latin typeface="Bookman Old Style" panose="02050604050505020204" pitchFamily="18" charset="0"/>
              </a:rPr>
              <a:t>Alexa</a:t>
            </a:r>
            <a:r>
              <a:rPr lang="hr-HR" altLang="sr-Latn-RS" sz="1200" dirty="0">
                <a:latin typeface="Bookman Old Style" panose="02050604050505020204" pitchFamily="18" charset="0"/>
              </a:rPr>
              <a:t> </a:t>
            </a:r>
            <a:r>
              <a:rPr lang="hr-HR" altLang="sr-Latn-RS" sz="1200" dirty="0" err="1">
                <a:latin typeface="Bookman Old Style" panose="02050604050505020204" pitchFamily="18" charset="0"/>
              </a:rPr>
              <a:t>Translations</a:t>
            </a:r>
            <a:r>
              <a:rPr lang="hr-HR" altLang="sr-Latn-RS" sz="1200" dirty="0">
                <a:latin typeface="Bookman Old Style" panose="02050604050505020204" pitchFamily="18" charset="0"/>
              </a:rPr>
              <a:t> </a:t>
            </a:r>
            <a:r>
              <a:rPr lang="hr-HR" altLang="sr-Latn-RS" sz="1200" dirty="0">
                <a:latin typeface="Bookman Old Style" panose="02050604050505020204" pitchFamily="18" charset="0"/>
                <a:hlinkClick r:id="rId5"/>
              </a:rPr>
              <a:t>www.alexatranslations.com</a:t>
            </a:r>
            <a:r>
              <a:rPr lang="hr-HR" altLang="sr-Latn-RS" sz="1200" dirty="0">
                <a:latin typeface="Bookman Old Style" panose="02050604050505020204" pitchFamily="18" charset="0"/>
              </a:rPr>
              <a:t> </a:t>
            </a:r>
          </a:p>
          <a:p>
            <a:pPr>
              <a:spcBef>
                <a:spcPct val="0"/>
              </a:spcBef>
              <a:buClrTx/>
              <a:buFontTx/>
              <a:buNone/>
            </a:pPr>
            <a:r>
              <a:rPr lang="hr-HR" altLang="sr-Latn-RS" sz="1200" dirty="0" err="1">
                <a:latin typeface="Bookman Old Style" panose="02050604050505020204" pitchFamily="18" charset="0"/>
              </a:rPr>
              <a:t>DeepL</a:t>
            </a:r>
            <a:r>
              <a:rPr lang="hr-HR" altLang="sr-Latn-RS" sz="1200" dirty="0">
                <a:latin typeface="Bookman Old Style" panose="02050604050505020204" pitchFamily="18" charset="0"/>
              </a:rPr>
              <a:t> - </a:t>
            </a:r>
            <a:r>
              <a:rPr lang="hr-HR" altLang="sr-Latn-RS" sz="1200" dirty="0">
                <a:latin typeface="Bookman Old Style" panose="02050604050505020204" pitchFamily="18" charset="0"/>
                <a:hlinkClick r:id="rId6"/>
              </a:rPr>
              <a:t>www.deepl.com/en/translator</a:t>
            </a:r>
            <a:r>
              <a:rPr lang="hr-HR" altLang="sr-Latn-RS" sz="1200" dirty="0">
                <a:latin typeface="Bookman Old Style" panose="02050604050505020204" pitchFamily="18" charset="0"/>
              </a:rPr>
              <a:t> </a:t>
            </a:r>
          </a:p>
          <a:p>
            <a:pPr>
              <a:spcBef>
                <a:spcPct val="0"/>
              </a:spcBef>
              <a:buClrTx/>
              <a:buFontTx/>
              <a:buNone/>
            </a:pPr>
            <a:r>
              <a:rPr lang="hr-HR" altLang="sr-Latn-RS" sz="1200" dirty="0">
                <a:latin typeface="Bookman Old Style" panose="02050604050505020204" pitchFamily="18" charset="0"/>
              </a:rPr>
              <a:t>Bard - </a:t>
            </a:r>
            <a:r>
              <a:rPr lang="hr-HR" altLang="sr-Latn-RS" sz="1200" dirty="0">
                <a:latin typeface="Bookman Old Style" panose="02050604050505020204" pitchFamily="18" charset="0"/>
                <a:hlinkClick r:id="rId7"/>
              </a:rPr>
              <a:t>https://bard.google.com/chat</a:t>
            </a:r>
            <a:r>
              <a:rPr lang="hr-HR" altLang="sr-Latn-RS" sz="1200" dirty="0">
                <a:latin typeface="Bookman Old Style" panose="02050604050505020204" pitchFamily="18" charset="0"/>
              </a:rPr>
              <a:t> </a:t>
            </a:r>
          </a:p>
        </p:txBody>
      </p:sp>
      <p:pic>
        <p:nvPicPr>
          <p:cNvPr id="6" name="Picture 5">
            <a:extLst>
              <a:ext uri="{FF2B5EF4-FFF2-40B4-BE49-F238E27FC236}">
                <a16:creationId xmlns:a16="http://schemas.microsoft.com/office/drawing/2014/main" id="{399721E4-BB8F-10CA-5DB0-5FBA002D3113}"/>
              </a:ext>
            </a:extLst>
          </p:cNvPr>
          <p:cNvPicPr>
            <a:picLocks noChangeAspect="1"/>
          </p:cNvPicPr>
          <p:nvPr/>
        </p:nvPicPr>
        <p:blipFill>
          <a:blip r:embed="rId8"/>
          <a:stretch>
            <a:fillRect/>
          </a:stretch>
        </p:blipFill>
        <p:spPr>
          <a:xfrm>
            <a:off x="1603876" y="1412651"/>
            <a:ext cx="5647322" cy="3659513"/>
          </a:xfrm>
          <a:prstGeom prst="rect">
            <a:avLst/>
          </a:prstGeom>
          <a:ln>
            <a:solidFill>
              <a:schemeClr val="bg1">
                <a:lumMod val="10000"/>
              </a:schemeClr>
            </a:solidFill>
          </a:ln>
        </p:spPr>
      </p:pic>
      <p:sp>
        <p:nvSpPr>
          <p:cNvPr id="7" name="Rectangle 6">
            <a:extLst>
              <a:ext uri="{FF2B5EF4-FFF2-40B4-BE49-F238E27FC236}">
                <a16:creationId xmlns:a16="http://schemas.microsoft.com/office/drawing/2014/main" id="{D57C2EFC-CC4B-B7E2-0AA7-EEB1CBE73568}"/>
              </a:ext>
            </a:extLst>
          </p:cNvPr>
          <p:cNvSpPr/>
          <p:nvPr/>
        </p:nvSpPr>
        <p:spPr bwMode="auto">
          <a:xfrm>
            <a:off x="1331640" y="1772816"/>
            <a:ext cx="4248472" cy="378499"/>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50000"/>
              </a:lnSpc>
              <a:spcBef>
                <a:spcPct val="50000"/>
              </a:spcBef>
              <a:spcAft>
                <a:spcPct val="0"/>
              </a:spcAft>
              <a:buClrTx/>
              <a:buSzTx/>
              <a:buFontTx/>
              <a:buChar char="-"/>
              <a:tabLst/>
            </a:pPr>
            <a:endParaRPr kumimoji="0" lang="hr-HR" sz="1800" b="0" i="0" u="none" strike="noStrike" cap="none" normalizeH="0" baseline="0">
              <a:ln>
                <a:noFill/>
              </a:ln>
              <a:solidFill>
                <a:srgbClr val="232323"/>
              </a:solidFill>
              <a:effectLst/>
              <a:latin typeface="Bookman Old Style" pitchFamily="18" charset="0"/>
            </a:endParaRPr>
          </a:p>
        </p:txBody>
      </p:sp>
      <p:sp>
        <p:nvSpPr>
          <p:cNvPr id="8" name="Arrow: Right 7">
            <a:extLst>
              <a:ext uri="{FF2B5EF4-FFF2-40B4-BE49-F238E27FC236}">
                <a16:creationId xmlns:a16="http://schemas.microsoft.com/office/drawing/2014/main" id="{B8AB27FD-6C7C-4945-0A2F-3A23FD127A47}"/>
              </a:ext>
            </a:extLst>
          </p:cNvPr>
          <p:cNvSpPr/>
          <p:nvPr/>
        </p:nvSpPr>
        <p:spPr bwMode="auto">
          <a:xfrm>
            <a:off x="251520" y="1844824"/>
            <a:ext cx="864096" cy="306491"/>
          </a:xfrm>
          <a:prstGeom prst="right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50000"/>
              </a:lnSpc>
              <a:spcBef>
                <a:spcPct val="50000"/>
              </a:spcBef>
              <a:spcAft>
                <a:spcPct val="0"/>
              </a:spcAft>
              <a:buClrTx/>
              <a:buSzTx/>
              <a:buFontTx/>
              <a:buChar char="-"/>
              <a:tabLst/>
            </a:pPr>
            <a:endParaRPr kumimoji="0" lang="hr-HR" sz="1800" b="0" i="0" u="none" strike="noStrike" cap="none" normalizeH="0" baseline="0">
              <a:ln>
                <a:noFill/>
              </a:ln>
              <a:solidFill>
                <a:srgbClr val="232323"/>
              </a:solidFill>
              <a:effectLst/>
              <a:latin typeface="Bookman Old Style" pitchFamily="18" charset="0"/>
            </a:endParaRPr>
          </a:p>
        </p:txBody>
      </p:sp>
    </p:spTree>
  </p:cSld>
  <p:clrMapOvr>
    <a:masterClrMapping/>
  </p:clrMapOvr>
  <p:transition spd="slow" advClick="0" advTm="4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263829CC-8668-D510-88A3-4CBCCCD1AB88}"/>
              </a:ext>
            </a:extLst>
          </p:cNvPr>
          <p:cNvSpPr>
            <a:spLocks noGrp="1" noChangeArrowheads="1"/>
          </p:cNvSpPr>
          <p:nvPr>
            <p:ph type="title"/>
          </p:nvPr>
        </p:nvSpPr>
        <p:spPr/>
        <p:txBody>
          <a:bodyPr/>
          <a:lstStyle/>
          <a:p>
            <a:pPr>
              <a:defRPr/>
            </a:pPr>
            <a:r>
              <a:rPr lang="hr-HR" sz="2400" dirty="0">
                <a:effectLst/>
              </a:rPr>
              <a:t>AI podržani generatori slika</a:t>
            </a:r>
            <a:endParaRPr lang="hr-HR" sz="2400" dirty="0"/>
          </a:p>
        </p:txBody>
      </p:sp>
      <p:sp>
        <p:nvSpPr>
          <p:cNvPr id="2" name="TextBox 1">
            <a:extLst>
              <a:ext uri="{FF2B5EF4-FFF2-40B4-BE49-F238E27FC236}">
                <a16:creationId xmlns:a16="http://schemas.microsoft.com/office/drawing/2014/main" id="{77FCE912-82AE-C1C6-F110-17FE5162385B}"/>
              </a:ext>
            </a:extLst>
          </p:cNvPr>
          <p:cNvSpPr txBox="1"/>
          <p:nvPr/>
        </p:nvSpPr>
        <p:spPr>
          <a:xfrm>
            <a:off x="107504" y="5085184"/>
            <a:ext cx="5680075" cy="1384995"/>
          </a:xfrm>
          <a:prstGeom prst="rect">
            <a:avLst/>
          </a:prstGeom>
          <a:noFill/>
        </p:spPr>
        <p:txBody>
          <a:bodyPr>
            <a:spAutoFit/>
          </a:bodyPr>
          <a:lstStyle/>
          <a:p>
            <a:pPr>
              <a:defRPr/>
            </a:pPr>
            <a:r>
              <a:rPr lang="hr-HR" sz="1200" dirty="0">
                <a:latin typeface="+mn-lt"/>
              </a:rPr>
              <a:t>DALL-E </a:t>
            </a:r>
            <a:r>
              <a:rPr lang="hr-HR" sz="1200" dirty="0">
                <a:latin typeface="+mn-lt"/>
                <a:hlinkClick r:id="rId2"/>
              </a:rPr>
              <a:t>www.openai.com/dall-e-3</a:t>
            </a:r>
            <a:r>
              <a:rPr lang="hr-HR" sz="1200" dirty="0">
                <a:latin typeface="+mn-lt"/>
              </a:rPr>
              <a:t> </a:t>
            </a:r>
          </a:p>
          <a:p>
            <a:pPr>
              <a:defRPr/>
            </a:pPr>
            <a:r>
              <a:rPr lang="hr-HR" sz="1200" dirty="0">
                <a:latin typeface="+mn-lt"/>
              </a:rPr>
              <a:t>Midjourney </a:t>
            </a:r>
            <a:r>
              <a:rPr lang="hr-HR" sz="1200" dirty="0">
                <a:latin typeface="+mn-lt"/>
                <a:hlinkClick r:id="rId3"/>
              </a:rPr>
              <a:t>www.midjourney.com</a:t>
            </a:r>
            <a:endParaRPr lang="hr-HR" sz="1200" dirty="0">
              <a:latin typeface="+mn-lt"/>
            </a:endParaRPr>
          </a:p>
          <a:p>
            <a:pPr>
              <a:defRPr/>
            </a:pPr>
            <a:r>
              <a:rPr lang="hr-HR" sz="1200" dirty="0">
                <a:latin typeface="+mn-lt"/>
              </a:rPr>
              <a:t>Visme </a:t>
            </a:r>
            <a:r>
              <a:rPr lang="hr-HR" sz="1200" dirty="0">
                <a:latin typeface="+mn-lt"/>
                <a:hlinkClick r:id="rId4"/>
              </a:rPr>
              <a:t>www.visme.co</a:t>
            </a:r>
            <a:r>
              <a:rPr lang="hr-HR" sz="1200" dirty="0">
                <a:latin typeface="+mn-lt"/>
              </a:rPr>
              <a:t> - kreirajte brand</a:t>
            </a:r>
          </a:p>
          <a:p>
            <a:pPr>
              <a:defRPr/>
            </a:pPr>
            <a:r>
              <a:rPr lang="hr-HR" sz="1200" dirty="0">
                <a:latin typeface="+mn-lt"/>
              </a:rPr>
              <a:t>Bing Image Creator </a:t>
            </a:r>
            <a:r>
              <a:rPr lang="hr-HR" sz="1200" dirty="0">
                <a:latin typeface="+mn-lt"/>
                <a:hlinkClick r:id="rId5"/>
              </a:rPr>
              <a:t>www.bing.com/create</a:t>
            </a:r>
            <a:endParaRPr lang="hr-HR" sz="1200" dirty="0">
              <a:latin typeface="+mn-lt"/>
            </a:endParaRPr>
          </a:p>
          <a:p>
            <a:pPr>
              <a:defRPr/>
            </a:pPr>
            <a:r>
              <a:rPr lang="hr-HR" sz="1200" dirty="0">
                <a:latin typeface="+mn-lt"/>
              </a:rPr>
              <a:t>Images.ai </a:t>
            </a:r>
            <a:r>
              <a:rPr lang="hr-HR" sz="1200" dirty="0">
                <a:latin typeface="+mn-lt"/>
                <a:hlinkClick r:id="rId6"/>
              </a:rPr>
              <a:t>www.images.ai</a:t>
            </a:r>
            <a:r>
              <a:rPr lang="hr-HR" sz="1200" dirty="0">
                <a:latin typeface="+mn-lt"/>
              </a:rPr>
              <a:t> </a:t>
            </a:r>
          </a:p>
          <a:p>
            <a:pPr>
              <a:defRPr/>
            </a:pPr>
            <a:r>
              <a:rPr lang="hr-HR" sz="1200" dirty="0">
                <a:latin typeface="+mn-lt"/>
              </a:rPr>
              <a:t>Craiyon </a:t>
            </a:r>
            <a:r>
              <a:rPr lang="hr-HR" sz="1200" dirty="0">
                <a:latin typeface="+mn-lt"/>
                <a:hlinkClick r:id="rId7"/>
              </a:rPr>
              <a:t>www.craiyon.com</a:t>
            </a:r>
            <a:r>
              <a:rPr lang="hr-HR" sz="1200" dirty="0">
                <a:latin typeface="+mn-lt"/>
              </a:rPr>
              <a:t> </a:t>
            </a:r>
          </a:p>
          <a:p>
            <a:pPr>
              <a:defRPr/>
            </a:pPr>
            <a:r>
              <a:rPr lang="hr-HR" sz="1200" dirty="0">
                <a:latin typeface="+mn-lt"/>
              </a:rPr>
              <a:t>NightCafe </a:t>
            </a:r>
            <a:r>
              <a:rPr lang="hr-HR" sz="1200" dirty="0">
                <a:latin typeface="+mn-lt"/>
                <a:hlinkClick r:id="rId8"/>
              </a:rPr>
              <a:t>https://creator.nightcafe.studio/</a:t>
            </a:r>
            <a:endParaRPr lang="hr-HR" sz="1200" dirty="0">
              <a:latin typeface="+mn-lt"/>
            </a:endParaRPr>
          </a:p>
        </p:txBody>
      </p:sp>
      <p:sp>
        <p:nvSpPr>
          <p:cNvPr id="5" name="TextBox 4">
            <a:extLst>
              <a:ext uri="{FF2B5EF4-FFF2-40B4-BE49-F238E27FC236}">
                <a16:creationId xmlns:a16="http://schemas.microsoft.com/office/drawing/2014/main" id="{2AF6FDB7-DFF7-E29E-B79B-1958C16FF87D}"/>
              </a:ext>
            </a:extLst>
          </p:cNvPr>
          <p:cNvSpPr txBox="1"/>
          <p:nvPr/>
        </p:nvSpPr>
        <p:spPr>
          <a:xfrm>
            <a:off x="2267744" y="487363"/>
            <a:ext cx="6696199" cy="461665"/>
          </a:xfrm>
          <a:prstGeom prst="rect">
            <a:avLst/>
          </a:prstGeom>
          <a:noFill/>
        </p:spPr>
        <p:txBody>
          <a:bodyPr wrap="square">
            <a:spAutoFit/>
          </a:bodyPr>
          <a:lstStyle/>
          <a:p>
            <a:pPr>
              <a:defRPr/>
            </a:pPr>
            <a:r>
              <a:rPr lang="hr-HR" sz="1200" b="1" dirty="0">
                <a:latin typeface="+mn-lt"/>
              </a:rPr>
              <a:t>Kreirajte sami logo tvrtke, cijeli </a:t>
            </a:r>
            <a:r>
              <a:rPr lang="hr-HR" sz="1200" b="1" dirty="0" err="1">
                <a:latin typeface="+mn-lt"/>
              </a:rPr>
              <a:t>branding</a:t>
            </a:r>
            <a:r>
              <a:rPr lang="hr-HR" sz="1200" b="1" dirty="0">
                <a:latin typeface="+mn-lt"/>
              </a:rPr>
              <a:t> materijal (brošure, memorandume,…) što inače košta i po nekoliko desetaka tisuća eura-  </a:t>
            </a:r>
          </a:p>
        </p:txBody>
      </p:sp>
      <p:pic>
        <p:nvPicPr>
          <p:cNvPr id="17413" name="Picture 5">
            <a:extLst>
              <a:ext uri="{FF2B5EF4-FFF2-40B4-BE49-F238E27FC236}">
                <a16:creationId xmlns:a16="http://schemas.microsoft.com/office/drawing/2014/main" id="{43B65726-42C5-721C-2FC0-8705D4899E6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20072" y="1188393"/>
            <a:ext cx="2830513"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2D6C2C3D-26F4-76EF-14CF-724AA70831DB}"/>
              </a:ext>
            </a:extLst>
          </p:cNvPr>
          <p:cNvSpPr>
            <a:spLocks noChangeArrowheads="1"/>
          </p:cNvSpPr>
          <p:nvPr/>
        </p:nvSpPr>
        <p:spPr bwMode="auto">
          <a:xfrm>
            <a:off x="827088" y="4287838"/>
            <a:ext cx="7561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sz="1200" dirty="0">
                <a:latin typeface="Bookman Old Style" panose="02050604050505020204" pitchFamily="18" charset="0"/>
              </a:rPr>
              <a:t>Slike generirane sa Microsoft Bing AI </a:t>
            </a:r>
            <a:r>
              <a:rPr lang="en-US" altLang="sr-Latn-RS" sz="1200" dirty="0">
                <a:latin typeface="Bookman Old Style" panose="02050604050505020204" pitchFamily="18" charset="0"/>
              </a:rPr>
              <a:t>Image Creator</a:t>
            </a:r>
            <a:r>
              <a:rPr lang="hr-HR" altLang="sr-Latn-RS" sz="1200" dirty="0">
                <a:latin typeface="Bookman Old Style" panose="02050604050505020204" pitchFamily="18" charset="0"/>
              </a:rPr>
              <a:t>om </a:t>
            </a:r>
            <a:r>
              <a:rPr lang="en-US" altLang="sr-Latn-RS" sz="1200" dirty="0">
                <a:latin typeface="Bookman Old Style" panose="02050604050505020204" pitchFamily="18" charset="0"/>
              </a:rPr>
              <a:t>powered by DALL·E </a:t>
            </a:r>
            <a:r>
              <a:rPr lang="en-US" altLang="sr-Latn-RS" sz="1200" dirty="0">
                <a:latin typeface="Bookman Old Style" panose="02050604050505020204" pitchFamily="18" charset="0"/>
                <a:hlinkClick r:id="rId10"/>
              </a:rPr>
              <a:t>https://www.bing.com/images/create?FORM=GENILP</a:t>
            </a:r>
            <a:r>
              <a:rPr lang="hr-HR" altLang="sr-Latn-RS" sz="1200" dirty="0">
                <a:latin typeface="Bookman Old Style" panose="02050604050505020204" pitchFamily="18" charset="0"/>
              </a:rPr>
              <a:t> </a:t>
            </a:r>
          </a:p>
          <a:p>
            <a:pPr algn="ctr">
              <a:spcBef>
                <a:spcPct val="0"/>
              </a:spcBef>
              <a:buClrTx/>
              <a:buFontTx/>
              <a:buNone/>
            </a:pPr>
            <a:r>
              <a:rPr lang="en-US" altLang="sr-Latn-RS" sz="1200" dirty="0">
                <a:latin typeface="Bookman Old Style" panose="02050604050505020204" pitchFamily="18" charset="0"/>
              </a:rPr>
              <a:t>create color logo image in </a:t>
            </a:r>
            <a:r>
              <a:rPr lang="hr-HR" altLang="sr-Latn-RS" sz="1200" dirty="0">
                <a:latin typeface="Bookman Old Style" panose="02050604050505020204" pitchFamily="18" charset="0"/>
              </a:rPr>
              <a:t>S</a:t>
            </a:r>
            <a:r>
              <a:rPr lang="en-US" altLang="sr-Latn-RS" sz="1200" dirty="0" err="1">
                <a:latin typeface="Bookman Old Style" panose="02050604050505020204" pitchFamily="18" charset="0"/>
              </a:rPr>
              <a:t>alvador</a:t>
            </a:r>
            <a:r>
              <a:rPr lang="en-US" altLang="sr-Latn-RS" sz="1200" dirty="0">
                <a:latin typeface="Bookman Old Style" panose="02050604050505020204" pitchFamily="18" charset="0"/>
              </a:rPr>
              <a:t> </a:t>
            </a:r>
            <a:r>
              <a:rPr lang="hr-HR" altLang="sr-Latn-RS" sz="1200" dirty="0">
                <a:latin typeface="Bookman Old Style" panose="02050604050505020204" pitchFamily="18" charset="0"/>
              </a:rPr>
              <a:t>D</a:t>
            </a:r>
            <a:r>
              <a:rPr lang="en-US" altLang="sr-Latn-RS" sz="1200" dirty="0" err="1">
                <a:latin typeface="Bookman Old Style" panose="02050604050505020204" pitchFamily="18" charset="0"/>
              </a:rPr>
              <a:t>ali</a:t>
            </a:r>
            <a:r>
              <a:rPr lang="en-US" altLang="sr-Latn-RS" sz="1200" dirty="0">
                <a:latin typeface="Bookman Old Style" panose="02050604050505020204" pitchFamily="18" charset="0"/>
              </a:rPr>
              <a:t> style for camping industry with words Artificial intelligence</a:t>
            </a:r>
            <a:endParaRPr lang="hr-HR" altLang="sr-Latn-RS" sz="1200" dirty="0">
              <a:latin typeface="Bookman Old Style" panose="02050604050505020204" pitchFamily="18" charset="0"/>
            </a:endParaRPr>
          </a:p>
        </p:txBody>
      </p:sp>
      <p:pic>
        <p:nvPicPr>
          <p:cNvPr id="17415" name="Picture 7">
            <a:extLst>
              <a:ext uri="{FF2B5EF4-FFF2-40B4-BE49-F238E27FC236}">
                <a16:creationId xmlns:a16="http://schemas.microsoft.com/office/drawing/2014/main" id="{39E8E308-5E93-07E9-BBAD-65B853927FB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45790" y="1226027"/>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FE24E5D4-553B-8D24-C12D-BF589BA57319}"/>
              </a:ext>
            </a:extLst>
          </p:cNvPr>
          <p:cNvSpPr>
            <a:spLocks noChangeArrowheads="1"/>
          </p:cNvSpPr>
          <p:nvPr/>
        </p:nvSpPr>
        <p:spPr bwMode="auto">
          <a:xfrm>
            <a:off x="4607719" y="5908972"/>
            <a:ext cx="42816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sz="1200" dirty="0">
                <a:latin typeface="Bookman Old Style" panose="02050604050505020204" pitchFamily="18" charset="0"/>
              </a:rPr>
              <a:t>Još se vode pravne i zakonske bitke o autorstvu AI generiranih slika.</a:t>
            </a:r>
          </a:p>
        </p:txBody>
      </p:sp>
    </p:spTree>
    <p:extLst>
      <p:ext uri="{BB962C8B-B14F-4D97-AF65-F5344CB8AC3E}">
        <p14:creationId xmlns:p14="http://schemas.microsoft.com/office/powerpoint/2010/main" val="501367550"/>
      </p:ext>
    </p:extLst>
  </p:cSld>
  <p:clrMapOvr>
    <a:masterClrMapping/>
  </p:clrMapOvr>
  <p:transition spd="slow" advClick="0" advTm="4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263829CC-8668-D510-88A3-4CBCCCD1AB88}"/>
              </a:ext>
            </a:extLst>
          </p:cNvPr>
          <p:cNvSpPr>
            <a:spLocks noGrp="1" noChangeArrowheads="1"/>
          </p:cNvSpPr>
          <p:nvPr>
            <p:ph type="title"/>
          </p:nvPr>
        </p:nvSpPr>
        <p:spPr/>
        <p:txBody>
          <a:bodyPr/>
          <a:lstStyle/>
          <a:p>
            <a:pPr>
              <a:defRPr/>
            </a:pPr>
            <a:r>
              <a:rPr lang="hr-HR" sz="2400" dirty="0">
                <a:effectLst/>
              </a:rPr>
              <a:t>AI podržani generatori muzike</a:t>
            </a:r>
            <a:endParaRPr lang="hr-HR" sz="2400" dirty="0"/>
          </a:p>
        </p:txBody>
      </p:sp>
      <p:sp>
        <p:nvSpPr>
          <p:cNvPr id="2" name="TextBox 1">
            <a:extLst>
              <a:ext uri="{FF2B5EF4-FFF2-40B4-BE49-F238E27FC236}">
                <a16:creationId xmlns:a16="http://schemas.microsoft.com/office/drawing/2014/main" id="{77FCE912-82AE-C1C6-F110-17FE5162385B}"/>
              </a:ext>
            </a:extLst>
          </p:cNvPr>
          <p:cNvSpPr txBox="1"/>
          <p:nvPr/>
        </p:nvSpPr>
        <p:spPr>
          <a:xfrm>
            <a:off x="144661" y="5569810"/>
            <a:ext cx="5680075" cy="830997"/>
          </a:xfrm>
          <a:prstGeom prst="rect">
            <a:avLst/>
          </a:prstGeom>
          <a:noFill/>
        </p:spPr>
        <p:txBody>
          <a:bodyPr>
            <a:spAutoFit/>
          </a:bodyPr>
          <a:lstStyle/>
          <a:p>
            <a:pPr>
              <a:defRPr/>
            </a:pPr>
            <a:r>
              <a:rPr lang="hr-HR" sz="1200" dirty="0" err="1">
                <a:latin typeface="+mn-lt"/>
              </a:rPr>
              <a:t>Aiva</a:t>
            </a:r>
            <a:r>
              <a:rPr lang="hr-HR" sz="1200" dirty="0">
                <a:latin typeface="+mn-lt"/>
              </a:rPr>
              <a:t> </a:t>
            </a:r>
            <a:r>
              <a:rPr lang="hr-HR" sz="1200" dirty="0">
                <a:latin typeface="+mn-lt"/>
                <a:hlinkClick r:id="rId2"/>
              </a:rPr>
              <a:t>https://www.aiva.ai/</a:t>
            </a:r>
            <a:endParaRPr lang="hr-HR" sz="1200" dirty="0">
              <a:latin typeface="+mn-lt"/>
            </a:endParaRPr>
          </a:p>
          <a:p>
            <a:pPr>
              <a:defRPr/>
            </a:pPr>
            <a:r>
              <a:rPr lang="hr-HR" sz="1200" dirty="0" err="1">
                <a:latin typeface="+mn-lt"/>
              </a:rPr>
              <a:t>Soundful</a:t>
            </a:r>
            <a:r>
              <a:rPr lang="hr-HR" sz="1200" dirty="0">
                <a:latin typeface="+mn-lt"/>
              </a:rPr>
              <a:t> </a:t>
            </a:r>
            <a:r>
              <a:rPr lang="hr-HR" sz="1200" dirty="0">
                <a:latin typeface="+mn-lt"/>
                <a:hlinkClick r:id="rId3"/>
              </a:rPr>
              <a:t>https://soundful.com/</a:t>
            </a:r>
            <a:r>
              <a:rPr lang="hr-HR" sz="1200" dirty="0">
                <a:latin typeface="+mn-lt"/>
              </a:rPr>
              <a:t> </a:t>
            </a:r>
          </a:p>
          <a:p>
            <a:pPr>
              <a:defRPr/>
            </a:pPr>
            <a:r>
              <a:rPr lang="hr-HR" sz="1200" dirty="0" err="1">
                <a:latin typeface="+mn-lt"/>
              </a:rPr>
              <a:t>Boomy</a:t>
            </a:r>
            <a:r>
              <a:rPr lang="hr-HR" sz="1200" dirty="0">
                <a:latin typeface="+mn-lt"/>
              </a:rPr>
              <a:t> </a:t>
            </a:r>
            <a:r>
              <a:rPr lang="hr-HR" sz="1200" dirty="0">
                <a:latin typeface="+mn-lt"/>
                <a:hlinkClick r:id="rId4"/>
              </a:rPr>
              <a:t>https://boomy.com/</a:t>
            </a:r>
            <a:r>
              <a:rPr lang="hr-HR" sz="1200" dirty="0">
                <a:latin typeface="+mn-lt"/>
              </a:rPr>
              <a:t> </a:t>
            </a:r>
          </a:p>
          <a:p>
            <a:pPr>
              <a:defRPr/>
            </a:pPr>
            <a:r>
              <a:rPr lang="hr-HR" sz="1200" dirty="0" err="1">
                <a:latin typeface="+mn-lt"/>
              </a:rPr>
              <a:t>Riffusion</a:t>
            </a:r>
            <a:r>
              <a:rPr lang="hr-HR" sz="1200" dirty="0">
                <a:latin typeface="+mn-lt"/>
              </a:rPr>
              <a:t> </a:t>
            </a:r>
            <a:r>
              <a:rPr lang="hr-HR" sz="1200" dirty="0">
                <a:latin typeface="+mn-lt"/>
                <a:hlinkClick r:id="rId5"/>
              </a:rPr>
              <a:t>https://www.riffusion.com/</a:t>
            </a:r>
            <a:r>
              <a:rPr lang="hr-HR" sz="1200" dirty="0">
                <a:latin typeface="+mn-lt"/>
              </a:rPr>
              <a:t>    </a:t>
            </a:r>
          </a:p>
        </p:txBody>
      </p:sp>
      <p:sp>
        <p:nvSpPr>
          <p:cNvPr id="5" name="TextBox 4">
            <a:extLst>
              <a:ext uri="{FF2B5EF4-FFF2-40B4-BE49-F238E27FC236}">
                <a16:creationId xmlns:a16="http://schemas.microsoft.com/office/drawing/2014/main" id="{2AF6FDB7-DFF7-E29E-B79B-1958C16FF87D}"/>
              </a:ext>
            </a:extLst>
          </p:cNvPr>
          <p:cNvSpPr txBox="1"/>
          <p:nvPr/>
        </p:nvSpPr>
        <p:spPr>
          <a:xfrm>
            <a:off x="1835696" y="887470"/>
            <a:ext cx="6696199" cy="276999"/>
          </a:xfrm>
          <a:prstGeom prst="rect">
            <a:avLst/>
          </a:prstGeom>
          <a:noFill/>
        </p:spPr>
        <p:txBody>
          <a:bodyPr wrap="square">
            <a:spAutoFit/>
          </a:bodyPr>
          <a:lstStyle/>
          <a:p>
            <a:pPr>
              <a:defRPr/>
            </a:pPr>
            <a:r>
              <a:rPr lang="hr-HR" sz="1200" b="1" dirty="0">
                <a:latin typeface="+mn-lt"/>
              </a:rPr>
              <a:t>Umjesto da plaćate tantijeme za pozadinsku muziku, neka vam AI kreira vaš vlastiti muzički repertoar.  </a:t>
            </a:r>
          </a:p>
        </p:txBody>
      </p:sp>
      <p:sp>
        <p:nvSpPr>
          <p:cNvPr id="4" name="TextBox 3">
            <a:extLst>
              <a:ext uri="{FF2B5EF4-FFF2-40B4-BE49-F238E27FC236}">
                <a16:creationId xmlns:a16="http://schemas.microsoft.com/office/drawing/2014/main" id="{3C29119F-ADE8-206A-DC61-FFF88260BBF9}"/>
              </a:ext>
            </a:extLst>
          </p:cNvPr>
          <p:cNvSpPr txBox="1"/>
          <p:nvPr/>
        </p:nvSpPr>
        <p:spPr>
          <a:xfrm>
            <a:off x="4067944" y="4809739"/>
            <a:ext cx="4572000" cy="1015663"/>
          </a:xfrm>
          <a:prstGeom prst="rect">
            <a:avLst/>
          </a:prstGeom>
          <a:noFill/>
        </p:spPr>
        <p:txBody>
          <a:bodyPr wrap="square">
            <a:spAutoFit/>
          </a:bodyPr>
          <a:lstStyle/>
          <a:p>
            <a:r>
              <a:rPr lang="hr-HR" sz="1200" dirty="0"/>
              <a:t>Kuriozitet</a:t>
            </a:r>
          </a:p>
          <a:p>
            <a:r>
              <a:rPr lang="en-US" sz="1200" dirty="0"/>
              <a:t>Beethoven </a:t>
            </a:r>
            <a:r>
              <a:rPr lang="hr-HR" sz="1200" dirty="0"/>
              <a:t>ima devet kompletno završenih simfonija ali nije završio desetu. Istraživači na </a:t>
            </a:r>
            <a:r>
              <a:rPr lang="hr-HR" sz="1200" dirty="0" err="1"/>
              <a:t>Rutgers</a:t>
            </a:r>
            <a:r>
              <a:rPr lang="hr-HR" sz="1200" dirty="0"/>
              <a:t> University-u su „naučili” AI sve njegove simfonije i AI je kompletirao desetu simfoniju.</a:t>
            </a:r>
          </a:p>
        </p:txBody>
      </p:sp>
      <p:sp>
        <p:nvSpPr>
          <p:cNvPr id="6" name="Rectangle 6">
            <a:extLst>
              <a:ext uri="{FF2B5EF4-FFF2-40B4-BE49-F238E27FC236}">
                <a16:creationId xmlns:a16="http://schemas.microsoft.com/office/drawing/2014/main" id="{048C74C9-9120-E46D-C125-B25ECDD3543C}"/>
              </a:ext>
            </a:extLst>
          </p:cNvPr>
          <p:cNvSpPr>
            <a:spLocks noChangeArrowheads="1"/>
          </p:cNvSpPr>
          <p:nvPr/>
        </p:nvSpPr>
        <p:spPr bwMode="auto">
          <a:xfrm>
            <a:off x="4682308" y="6075167"/>
            <a:ext cx="42816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sz="1200" dirty="0">
                <a:latin typeface="Bookman Old Style" panose="02050604050505020204" pitchFamily="18" charset="0"/>
              </a:rPr>
              <a:t>Još se vode pravne i zakonske bitke o autorstvu AI generirane muzike.</a:t>
            </a:r>
          </a:p>
        </p:txBody>
      </p:sp>
      <p:pic>
        <p:nvPicPr>
          <p:cNvPr id="8" name="Picture 7">
            <a:extLst>
              <a:ext uri="{FF2B5EF4-FFF2-40B4-BE49-F238E27FC236}">
                <a16:creationId xmlns:a16="http://schemas.microsoft.com/office/drawing/2014/main" id="{AC601CBB-EF02-E4B3-200B-C43D713F0D5A}"/>
              </a:ext>
            </a:extLst>
          </p:cNvPr>
          <p:cNvPicPr>
            <a:picLocks noChangeAspect="1"/>
          </p:cNvPicPr>
          <p:nvPr/>
        </p:nvPicPr>
        <p:blipFill>
          <a:blip r:embed="rId6"/>
          <a:stretch>
            <a:fillRect/>
          </a:stretch>
        </p:blipFill>
        <p:spPr>
          <a:xfrm>
            <a:off x="371140" y="1500598"/>
            <a:ext cx="7956376" cy="3303461"/>
          </a:xfrm>
          <a:prstGeom prst="rect">
            <a:avLst/>
          </a:prstGeom>
        </p:spPr>
      </p:pic>
    </p:spTree>
    <p:extLst>
      <p:ext uri="{BB962C8B-B14F-4D97-AF65-F5344CB8AC3E}">
        <p14:creationId xmlns:p14="http://schemas.microsoft.com/office/powerpoint/2010/main" val="18881241"/>
      </p:ext>
    </p:extLst>
  </p:cSld>
  <p:clrMapOvr>
    <a:masterClrMapping/>
  </p:clrMapOvr>
  <p:transition spd="slow" advClick="0" advTm="4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19B9336A-4B9D-DF26-8DCA-6852C453B386}"/>
              </a:ext>
            </a:extLst>
          </p:cNvPr>
          <p:cNvSpPr>
            <a:spLocks noGrp="1" noChangeArrowheads="1"/>
          </p:cNvSpPr>
          <p:nvPr>
            <p:ph type="title"/>
          </p:nvPr>
        </p:nvSpPr>
        <p:spPr>
          <a:xfrm>
            <a:off x="2195737" y="115888"/>
            <a:ext cx="6840314" cy="371475"/>
          </a:xfrm>
        </p:spPr>
        <p:txBody>
          <a:bodyPr/>
          <a:lstStyle/>
          <a:p>
            <a:pPr>
              <a:defRPr/>
            </a:pPr>
            <a:r>
              <a:rPr lang="hr-HR" sz="2400" dirty="0">
                <a:effectLst/>
              </a:rPr>
              <a:t>AI podržani alati za upravljanje prihodima/cijenama</a:t>
            </a:r>
            <a:endParaRPr lang="hr-HR" sz="2400" dirty="0"/>
          </a:p>
        </p:txBody>
      </p:sp>
      <p:sp>
        <p:nvSpPr>
          <p:cNvPr id="5" name="TextBox 4">
            <a:extLst>
              <a:ext uri="{FF2B5EF4-FFF2-40B4-BE49-F238E27FC236}">
                <a16:creationId xmlns:a16="http://schemas.microsoft.com/office/drawing/2014/main" id="{F5F95EA8-04BA-FAE6-D471-CFEBDD6FB2FC}"/>
              </a:ext>
            </a:extLst>
          </p:cNvPr>
          <p:cNvSpPr txBox="1"/>
          <p:nvPr/>
        </p:nvSpPr>
        <p:spPr>
          <a:xfrm>
            <a:off x="755576" y="747281"/>
            <a:ext cx="8137599" cy="1569660"/>
          </a:xfrm>
          <a:prstGeom prst="rect">
            <a:avLst/>
          </a:prstGeom>
          <a:noFill/>
        </p:spPr>
        <p:txBody>
          <a:bodyPr wrap="square">
            <a:spAutoFit/>
          </a:bodyPr>
          <a:lstStyle/>
          <a:p>
            <a:pPr>
              <a:defRPr/>
            </a:pPr>
            <a:r>
              <a:rPr lang="hr-HR" sz="1200" b="1" dirty="0" err="1">
                <a:latin typeface="+mn-lt"/>
              </a:rPr>
              <a:t>Revenue</a:t>
            </a:r>
            <a:r>
              <a:rPr lang="hr-HR" sz="1200" b="1" dirty="0">
                <a:latin typeface="+mn-lt"/>
              </a:rPr>
              <a:t>/Rate management – </a:t>
            </a:r>
            <a:r>
              <a:rPr lang="hr-HR" sz="1200" b="1" dirty="0" err="1">
                <a:latin typeface="+mn-lt"/>
              </a:rPr>
              <a:t>Dynamic</a:t>
            </a:r>
            <a:r>
              <a:rPr lang="hr-HR" sz="1200" b="1" dirty="0">
                <a:latin typeface="+mn-lt"/>
              </a:rPr>
              <a:t> </a:t>
            </a:r>
            <a:r>
              <a:rPr lang="hr-HR" sz="1200" b="1" dirty="0" err="1">
                <a:latin typeface="+mn-lt"/>
              </a:rPr>
              <a:t>pricing</a:t>
            </a:r>
            <a:r>
              <a:rPr lang="hr-HR" sz="1200" b="1" dirty="0">
                <a:latin typeface="+mn-lt"/>
              </a:rPr>
              <a:t> - promjena cijene smještaja i usluga od dana do dana ili sata do sata. Iz avio industrije (1980-te) se prvo preselio u hotelsku industriju (2000-te) a zadnjih godina i u kampove. </a:t>
            </a:r>
          </a:p>
          <a:p>
            <a:pPr>
              <a:defRPr/>
            </a:pPr>
            <a:r>
              <a:rPr lang="hr-HR" sz="1200" b="1" dirty="0">
                <a:latin typeface="+mn-lt"/>
              </a:rPr>
              <a:t>Umjesto da vi analizirate podatke i odlučujete da li i za koliko spustiti/dignuti cijenu smještaja i usluga u određenom trenutku, možete to prepustiti vanjskim sustavima koji danas u pravilu svi koriste AI</a:t>
            </a:r>
          </a:p>
          <a:p>
            <a:pPr>
              <a:defRPr/>
            </a:pPr>
            <a:endParaRPr lang="hr-HR" sz="1200" b="1" dirty="0">
              <a:latin typeface="+mn-lt"/>
            </a:endParaRPr>
          </a:p>
          <a:p>
            <a:pPr>
              <a:defRPr/>
            </a:pPr>
            <a:r>
              <a:rPr lang="hr-HR" sz="1200" b="1" dirty="0">
                <a:latin typeface="+mn-lt"/>
              </a:rPr>
              <a:t>AI analizira: vaše povijesne i trenutne podatke o rezervacijama na određeni dan/period, otkazima i cijenama, trenutnu potražnju i ponudu, cijene vaše konkurencije, događaje, vremenske uvjete i druge podatke/parametre i predlaže ili automatski otvara/zatvara cjenike i ažurira cijene i publicira ih na OTA prodajne kanale.   </a:t>
            </a:r>
          </a:p>
        </p:txBody>
      </p:sp>
      <p:sp>
        <p:nvSpPr>
          <p:cNvPr id="20484" name="Rectangle 3">
            <a:extLst>
              <a:ext uri="{FF2B5EF4-FFF2-40B4-BE49-F238E27FC236}">
                <a16:creationId xmlns:a16="http://schemas.microsoft.com/office/drawing/2014/main" id="{2EEC30D8-4AA3-4D1C-01B1-43F537184E85}"/>
              </a:ext>
            </a:extLst>
          </p:cNvPr>
          <p:cNvSpPr>
            <a:spLocks noChangeArrowheads="1"/>
          </p:cNvSpPr>
          <p:nvPr/>
        </p:nvSpPr>
        <p:spPr bwMode="auto">
          <a:xfrm>
            <a:off x="0" y="5666419"/>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spcBef>
                <a:spcPct val="0"/>
              </a:spcBef>
              <a:buClrTx/>
              <a:buFontTx/>
              <a:buNone/>
            </a:pPr>
            <a:r>
              <a:rPr lang="hr-HR" altLang="sr-Latn-RS" sz="1200" dirty="0">
                <a:latin typeface="Bookman Old Style" panose="02050604050505020204" pitchFamily="18" charset="0"/>
              </a:rPr>
              <a:t>Edmond </a:t>
            </a:r>
            <a:r>
              <a:rPr lang="hr-HR" altLang="sr-Latn-RS" sz="1200" dirty="0" err="1">
                <a:latin typeface="Bookman Old Style" panose="02050604050505020204" pitchFamily="18" charset="0"/>
              </a:rPr>
              <a:t>Revenue</a:t>
            </a:r>
            <a:r>
              <a:rPr lang="hr-HR" altLang="sr-Latn-RS" sz="1200" dirty="0">
                <a:latin typeface="Bookman Old Style" panose="02050604050505020204" pitchFamily="18" charset="0"/>
              </a:rPr>
              <a:t> Management System </a:t>
            </a:r>
            <a:r>
              <a:rPr lang="hr-HR" altLang="sr-Latn-RS" sz="1200" dirty="0">
                <a:latin typeface="Bookman Old Style" panose="02050604050505020204" pitchFamily="18" charset="0"/>
                <a:hlinkClick r:id="rId2"/>
              </a:rPr>
              <a:t>https://infinum.com/work/edmond-revenue-management-system</a:t>
            </a:r>
            <a:r>
              <a:rPr lang="hr-HR" altLang="sr-Latn-RS" sz="1200" dirty="0">
                <a:latin typeface="Bookman Old Style" panose="02050604050505020204" pitchFamily="18" charset="0"/>
              </a:rPr>
              <a:t>  (Maistra, </a:t>
            </a:r>
            <a:r>
              <a:rPr lang="hr-HR" altLang="sr-Latn-RS" sz="1200" dirty="0" err="1">
                <a:latin typeface="Bookman Old Style" panose="02050604050505020204" pitchFamily="18" charset="0"/>
              </a:rPr>
              <a:t>Aminess</a:t>
            </a:r>
            <a:r>
              <a:rPr lang="hr-HR" altLang="sr-Latn-RS" sz="1200" dirty="0">
                <a:latin typeface="Bookman Old Style" panose="02050604050505020204" pitchFamily="18" charset="0"/>
              </a:rPr>
              <a:t>,…)</a:t>
            </a:r>
          </a:p>
          <a:p>
            <a:pPr>
              <a:spcBef>
                <a:spcPct val="0"/>
              </a:spcBef>
              <a:buClrTx/>
              <a:buNone/>
            </a:pPr>
            <a:r>
              <a:rPr lang="hr-HR" altLang="sr-Latn-RS" sz="1200" dirty="0" err="1">
                <a:latin typeface="Bookman Old Style" panose="02050604050505020204" pitchFamily="18" charset="0"/>
              </a:rPr>
              <a:t>Ideas</a:t>
            </a:r>
            <a:r>
              <a:rPr lang="hr-HR" altLang="sr-Latn-RS" sz="1200" dirty="0">
                <a:latin typeface="Bookman Old Style" panose="02050604050505020204" pitchFamily="18" charset="0"/>
              </a:rPr>
              <a:t> </a:t>
            </a:r>
            <a:r>
              <a:rPr lang="hr-HR" altLang="sr-Latn-RS" sz="1200" dirty="0" err="1">
                <a:latin typeface="Bookman Old Style" panose="02050604050505020204" pitchFamily="18" charset="0"/>
              </a:rPr>
              <a:t>Revenue</a:t>
            </a:r>
            <a:r>
              <a:rPr lang="hr-HR" altLang="sr-Latn-RS" sz="1200" dirty="0">
                <a:latin typeface="Bookman Old Style" panose="02050604050505020204" pitchFamily="18" charset="0"/>
              </a:rPr>
              <a:t> Management </a:t>
            </a:r>
            <a:r>
              <a:rPr lang="hr-HR" altLang="sr-Latn-RS" sz="1200" dirty="0">
                <a:latin typeface="Bookman Old Style" panose="02050604050505020204" pitchFamily="18" charset="0"/>
                <a:hlinkClick r:id="rId3"/>
              </a:rPr>
              <a:t>https://ideas.com/revenue-management</a:t>
            </a:r>
            <a:r>
              <a:rPr lang="hr-HR" altLang="sr-Latn-RS" sz="1200" dirty="0">
                <a:latin typeface="Bookman Old Style" panose="02050604050505020204" pitchFamily="18" charset="0"/>
              </a:rPr>
              <a:t>     </a:t>
            </a:r>
          </a:p>
          <a:p>
            <a:pPr>
              <a:spcBef>
                <a:spcPct val="0"/>
              </a:spcBef>
              <a:buClrTx/>
              <a:buFontTx/>
              <a:buNone/>
            </a:pPr>
            <a:r>
              <a:rPr lang="hr-HR" altLang="sr-Latn-RS" sz="1200" dirty="0" err="1">
                <a:latin typeface="Bookman Old Style" panose="02050604050505020204" pitchFamily="18" charset="0"/>
              </a:rPr>
              <a:t>Sabre</a:t>
            </a:r>
            <a:r>
              <a:rPr lang="hr-HR" altLang="sr-Latn-RS" sz="1200" dirty="0">
                <a:latin typeface="Bookman Old Style" panose="02050604050505020204" pitchFamily="18" charset="0"/>
              </a:rPr>
              <a:t> </a:t>
            </a:r>
            <a:r>
              <a:rPr lang="hr-HR" altLang="sr-Latn-RS" sz="1200" dirty="0" err="1">
                <a:latin typeface="Bookman Old Style" panose="02050604050505020204" pitchFamily="18" charset="0"/>
              </a:rPr>
              <a:t>Revenue</a:t>
            </a:r>
            <a:r>
              <a:rPr lang="hr-HR" altLang="sr-Latn-RS" sz="1200" dirty="0">
                <a:latin typeface="Bookman Old Style" panose="02050604050505020204" pitchFamily="18" charset="0"/>
              </a:rPr>
              <a:t> Management </a:t>
            </a:r>
            <a:r>
              <a:rPr lang="hr-HR" altLang="sr-Latn-RS" sz="1200" dirty="0">
                <a:latin typeface="Bookman Old Style" panose="02050604050505020204" pitchFamily="18" charset="0"/>
                <a:hlinkClick r:id="rId4"/>
              </a:rPr>
              <a:t>https://www.sabeeapp.com/blog/ai-in-hotel-revenue-management-no-longer-sci-fi</a:t>
            </a:r>
            <a:r>
              <a:rPr lang="hr-HR" altLang="sr-Latn-RS" sz="1200" dirty="0">
                <a:latin typeface="Bookman Old Style" panose="02050604050505020204" pitchFamily="18" charset="0"/>
              </a:rPr>
              <a:t> </a:t>
            </a:r>
          </a:p>
        </p:txBody>
      </p:sp>
      <p:pic>
        <p:nvPicPr>
          <p:cNvPr id="6" name="Picture 5">
            <a:extLst>
              <a:ext uri="{FF2B5EF4-FFF2-40B4-BE49-F238E27FC236}">
                <a16:creationId xmlns:a16="http://schemas.microsoft.com/office/drawing/2014/main" id="{5E21AFD4-7FBB-B5C3-3540-AC8A0484E1BD}"/>
              </a:ext>
            </a:extLst>
          </p:cNvPr>
          <p:cNvPicPr>
            <a:picLocks noChangeAspect="1"/>
          </p:cNvPicPr>
          <p:nvPr/>
        </p:nvPicPr>
        <p:blipFill>
          <a:blip r:embed="rId5"/>
          <a:stretch>
            <a:fillRect/>
          </a:stretch>
        </p:blipFill>
        <p:spPr>
          <a:xfrm>
            <a:off x="251520" y="2492896"/>
            <a:ext cx="5216290" cy="2763985"/>
          </a:xfrm>
          <a:prstGeom prst="rect">
            <a:avLst/>
          </a:prstGeom>
        </p:spPr>
      </p:pic>
      <p:pic>
        <p:nvPicPr>
          <p:cNvPr id="8" name="Picture 7">
            <a:extLst>
              <a:ext uri="{FF2B5EF4-FFF2-40B4-BE49-F238E27FC236}">
                <a16:creationId xmlns:a16="http://schemas.microsoft.com/office/drawing/2014/main" id="{B7552225-3E22-2DE9-3E46-76114EE3BBAA}"/>
              </a:ext>
            </a:extLst>
          </p:cNvPr>
          <p:cNvPicPr>
            <a:picLocks noChangeAspect="1"/>
          </p:cNvPicPr>
          <p:nvPr/>
        </p:nvPicPr>
        <p:blipFill>
          <a:blip r:embed="rId6"/>
          <a:stretch>
            <a:fillRect/>
          </a:stretch>
        </p:blipFill>
        <p:spPr>
          <a:xfrm>
            <a:off x="5148064" y="3429000"/>
            <a:ext cx="3660521" cy="2003836"/>
          </a:xfrm>
          <a:prstGeom prst="rect">
            <a:avLst/>
          </a:prstGeom>
        </p:spPr>
      </p:pic>
    </p:spTree>
    <p:extLst>
      <p:ext uri="{BB962C8B-B14F-4D97-AF65-F5344CB8AC3E}">
        <p14:creationId xmlns:p14="http://schemas.microsoft.com/office/powerpoint/2010/main" val="3725187869"/>
      </p:ext>
    </p:extLst>
  </p:cSld>
  <p:clrMapOvr>
    <a:masterClrMapping/>
  </p:clrMapOvr>
  <p:transition spd="slow" advClick="0" advTm="4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19B9336A-4B9D-DF26-8DCA-6852C453B386}"/>
              </a:ext>
            </a:extLst>
          </p:cNvPr>
          <p:cNvSpPr>
            <a:spLocks noGrp="1" noChangeArrowheads="1"/>
          </p:cNvSpPr>
          <p:nvPr>
            <p:ph type="title"/>
          </p:nvPr>
        </p:nvSpPr>
        <p:spPr>
          <a:xfrm>
            <a:off x="2195737" y="115888"/>
            <a:ext cx="6840314" cy="371475"/>
          </a:xfrm>
        </p:spPr>
        <p:txBody>
          <a:bodyPr/>
          <a:lstStyle/>
          <a:p>
            <a:pPr>
              <a:defRPr/>
            </a:pPr>
            <a:r>
              <a:rPr lang="hr-HR" sz="2400" dirty="0">
                <a:effectLst/>
              </a:rPr>
              <a:t>AI podržani alati za analizu poslovnih podatka</a:t>
            </a:r>
            <a:endParaRPr lang="hr-HR" sz="2400" dirty="0"/>
          </a:p>
        </p:txBody>
      </p:sp>
      <p:sp>
        <p:nvSpPr>
          <p:cNvPr id="20484" name="Rectangle 3">
            <a:extLst>
              <a:ext uri="{FF2B5EF4-FFF2-40B4-BE49-F238E27FC236}">
                <a16:creationId xmlns:a16="http://schemas.microsoft.com/office/drawing/2014/main" id="{2EEC30D8-4AA3-4D1C-01B1-43F537184E85}"/>
              </a:ext>
            </a:extLst>
          </p:cNvPr>
          <p:cNvSpPr>
            <a:spLocks noChangeArrowheads="1"/>
          </p:cNvSpPr>
          <p:nvPr/>
        </p:nvSpPr>
        <p:spPr bwMode="auto">
          <a:xfrm>
            <a:off x="0" y="4869160"/>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buNone/>
              <a:defRPr/>
            </a:pPr>
            <a:r>
              <a:rPr lang="hr-HR" altLang="sr-Latn-RS" sz="1200" dirty="0" err="1">
                <a:latin typeface="+mn-lt"/>
              </a:rPr>
              <a:t>Polymer</a:t>
            </a:r>
            <a:r>
              <a:rPr lang="hr-HR" altLang="sr-Latn-RS" sz="1200" dirty="0">
                <a:latin typeface="+mn-lt"/>
              </a:rPr>
              <a:t> </a:t>
            </a:r>
            <a:r>
              <a:rPr lang="hr-HR" altLang="sr-Latn-RS" sz="1200" dirty="0">
                <a:latin typeface="+mn-lt"/>
                <a:hlinkClick r:id="rId2"/>
              </a:rPr>
              <a:t>https://www.polymersearch.com/</a:t>
            </a:r>
            <a:endParaRPr lang="hr-HR" altLang="sr-Latn-RS" sz="1200" dirty="0">
              <a:latin typeface="+mn-lt"/>
            </a:endParaRPr>
          </a:p>
          <a:p>
            <a:pPr>
              <a:buNone/>
              <a:defRPr/>
            </a:pPr>
            <a:r>
              <a:rPr lang="hr-HR" altLang="sr-Latn-RS" sz="1200" dirty="0" err="1">
                <a:latin typeface="+mn-lt"/>
              </a:rPr>
              <a:t>Akkio</a:t>
            </a:r>
            <a:r>
              <a:rPr lang="hr-HR" altLang="sr-Latn-RS" sz="1200" dirty="0">
                <a:latin typeface="+mn-lt"/>
              </a:rPr>
              <a:t> </a:t>
            </a:r>
            <a:r>
              <a:rPr lang="hr-HR" altLang="sr-Latn-RS" sz="1200" dirty="0">
                <a:latin typeface="+mn-lt"/>
                <a:hlinkClick r:id="rId3"/>
              </a:rPr>
              <a:t>https://www.akkio.com/</a:t>
            </a:r>
            <a:r>
              <a:rPr lang="hr-HR" altLang="sr-Latn-RS" sz="1200" dirty="0">
                <a:latin typeface="+mn-lt"/>
              </a:rPr>
              <a:t> </a:t>
            </a:r>
          </a:p>
          <a:p>
            <a:pPr>
              <a:buNone/>
              <a:defRPr/>
            </a:pPr>
            <a:r>
              <a:rPr lang="hr-HR" altLang="sr-Latn-RS" sz="1200" dirty="0" err="1">
                <a:latin typeface="+mn-lt"/>
              </a:rPr>
              <a:t>Tableau</a:t>
            </a:r>
            <a:r>
              <a:rPr lang="hr-HR" altLang="sr-Latn-RS" sz="1200" dirty="0">
                <a:latin typeface="+mn-lt"/>
              </a:rPr>
              <a:t>  </a:t>
            </a:r>
            <a:r>
              <a:rPr lang="hr-HR" altLang="sr-Latn-RS" sz="1200" dirty="0">
                <a:latin typeface="+mn-lt"/>
                <a:hlinkClick r:id="rId4"/>
              </a:rPr>
              <a:t>https://www.tableau.com/</a:t>
            </a:r>
            <a:r>
              <a:rPr lang="hr-HR" altLang="sr-Latn-RS" sz="1200" dirty="0">
                <a:latin typeface="+mn-lt"/>
              </a:rPr>
              <a:t>  </a:t>
            </a:r>
          </a:p>
          <a:p>
            <a:pPr>
              <a:buNone/>
              <a:defRPr/>
            </a:pPr>
            <a:r>
              <a:rPr lang="hr-HR" altLang="sr-Latn-RS" sz="1200" dirty="0">
                <a:latin typeface="+mn-lt"/>
              </a:rPr>
              <a:t>Microsoft Power BI  </a:t>
            </a:r>
            <a:r>
              <a:rPr lang="hr-HR" altLang="sr-Latn-RS" sz="1200" dirty="0">
                <a:latin typeface="+mn-lt"/>
                <a:hlinkClick r:id="rId5"/>
              </a:rPr>
              <a:t>https://powerbi.microsoft.com/</a:t>
            </a:r>
            <a:endParaRPr lang="hr-HR" altLang="sr-Latn-RS" sz="1200" dirty="0">
              <a:latin typeface="+mn-lt"/>
            </a:endParaRPr>
          </a:p>
          <a:p>
            <a:pPr>
              <a:buNone/>
              <a:defRPr/>
            </a:pPr>
            <a:r>
              <a:rPr lang="hr-HR" altLang="sr-Latn-RS" sz="1200" dirty="0" err="1">
                <a:latin typeface="+mn-lt"/>
              </a:rPr>
              <a:t>Sisense</a:t>
            </a:r>
            <a:r>
              <a:rPr lang="hr-HR" altLang="sr-Latn-RS" sz="1200" dirty="0">
                <a:latin typeface="+mn-lt"/>
              </a:rPr>
              <a:t> </a:t>
            </a:r>
            <a:r>
              <a:rPr lang="hr-HR" altLang="sr-Latn-RS" sz="1200" dirty="0">
                <a:latin typeface="+mn-lt"/>
                <a:hlinkClick r:id="rId6"/>
              </a:rPr>
              <a:t>https://www.sisense.com/</a:t>
            </a:r>
            <a:r>
              <a:rPr lang="hr-HR" altLang="sr-Latn-RS" sz="1200" dirty="0">
                <a:latin typeface="+mn-lt"/>
              </a:rPr>
              <a:t>  </a:t>
            </a:r>
          </a:p>
          <a:p>
            <a:pPr>
              <a:buNone/>
              <a:defRPr/>
            </a:pPr>
            <a:r>
              <a:rPr lang="hr-HR" altLang="sr-Latn-RS" sz="1200" dirty="0" err="1">
                <a:latin typeface="+mn-lt"/>
              </a:rPr>
              <a:t>ChatGPT</a:t>
            </a:r>
            <a:r>
              <a:rPr lang="hr-HR" altLang="sr-Latn-RS" sz="1200" dirty="0">
                <a:latin typeface="+mn-lt"/>
              </a:rPr>
              <a:t> </a:t>
            </a:r>
            <a:r>
              <a:rPr lang="hr-HR" altLang="sr-Latn-RS" sz="1200" dirty="0">
                <a:latin typeface="+mn-lt"/>
                <a:hlinkClick r:id="rId7"/>
              </a:rPr>
              <a:t>www.openai.com/chatgpt</a:t>
            </a:r>
            <a:r>
              <a:rPr lang="hr-HR" altLang="sr-Latn-RS" sz="1200" dirty="0">
                <a:latin typeface="+mn-lt"/>
              </a:rPr>
              <a:t> </a:t>
            </a:r>
          </a:p>
          <a:p>
            <a:pPr>
              <a:spcBef>
                <a:spcPct val="0"/>
              </a:spcBef>
              <a:buClrTx/>
              <a:buFontTx/>
              <a:buNone/>
            </a:pPr>
            <a:endParaRPr lang="hr-HR" altLang="sr-Latn-RS" sz="1200" dirty="0">
              <a:latin typeface="Bookman Old Style" panose="02050604050505020204" pitchFamily="18" charset="0"/>
            </a:endParaRPr>
          </a:p>
        </p:txBody>
      </p:sp>
      <p:pic>
        <p:nvPicPr>
          <p:cNvPr id="6" name="Picture 5">
            <a:extLst>
              <a:ext uri="{FF2B5EF4-FFF2-40B4-BE49-F238E27FC236}">
                <a16:creationId xmlns:a16="http://schemas.microsoft.com/office/drawing/2014/main" id="{DF47D1E6-3118-8EA2-B83B-887E83A426C4}"/>
              </a:ext>
            </a:extLst>
          </p:cNvPr>
          <p:cNvPicPr>
            <a:picLocks noChangeAspect="1"/>
          </p:cNvPicPr>
          <p:nvPr/>
        </p:nvPicPr>
        <p:blipFill>
          <a:blip r:embed="rId8"/>
          <a:stretch>
            <a:fillRect/>
          </a:stretch>
        </p:blipFill>
        <p:spPr>
          <a:xfrm>
            <a:off x="4789313" y="1874090"/>
            <a:ext cx="4175175" cy="3293169"/>
          </a:xfrm>
          <a:prstGeom prst="rect">
            <a:avLst/>
          </a:prstGeom>
        </p:spPr>
      </p:pic>
      <p:sp>
        <p:nvSpPr>
          <p:cNvPr id="7" name="TextBox 6">
            <a:extLst>
              <a:ext uri="{FF2B5EF4-FFF2-40B4-BE49-F238E27FC236}">
                <a16:creationId xmlns:a16="http://schemas.microsoft.com/office/drawing/2014/main" id="{AA04B0E4-972A-B940-D58D-A4E3D3EB99B4}"/>
              </a:ext>
            </a:extLst>
          </p:cNvPr>
          <p:cNvSpPr txBox="1"/>
          <p:nvPr/>
        </p:nvSpPr>
        <p:spPr>
          <a:xfrm>
            <a:off x="1835696" y="747281"/>
            <a:ext cx="7057479" cy="523220"/>
          </a:xfrm>
          <a:prstGeom prst="rect">
            <a:avLst/>
          </a:prstGeom>
          <a:noFill/>
        </p:spPr>
        <p:txBody>
          <a:bodyPr wrap="square">
            <a:spAutoFit/>
          </a:bodyPr>
          <a:lstStyle/>
          <a:p>
            <a:pPr>
              <a:defRPr/>
            </a:pPr>
            <a:r>
              <a:rPr lang="hr-HR" sz="1400" b="1" dirty="0">
                <a:latin typeface="+mn-lt"/>
              </a:rPr>
              <a:t>Intuitivni AI potpomognuti alati za analizu poslovnih podatka (</a:t>
            </a:r>
            <a:r>
              <a:rPr lang="hr-HR" sz="1400" b="1" dirty="0" err="1">
                <a:latin typeface="+mn-lt"/>
              </a:rPr>
              <a:t>bookinga</a:t>
            </a:r>
            <a:r>
              <a:rPr lang="hr-HR" sz="1400" b="1" dirty="0">
                <a:latin typeface="+mn-lt"/>
              </a:rPr>
              <a:t>, prognoza, statističkih, financijskih,…), predviđanja i pomoć u donošenje odluka</a:t>
            </a:r>
          </a:p>
        </p:txBody>
      </p:sp>
      <p:pic>
        <p:nvPicPr>
          <p:cNvPr id="12" name="Picture 11">
            <a:extLst>
              <a:ext uri="{FF2B5EF4-FFF2-40B4-BE49-F238E27FC236}">
                <a16:creationId xmlns:a16="http://schemas.microsoft.com/office/drawing/2014/main" id="{96BBD9C5-5256-143D-0CB2-E8B21CB60424}"/>
              </a:ext>
            </a:extLst>
          </p:cNvPr>
          <p:cNvPicPr>
            <a:picLocks noChangeAspect="1"/>
          </p:cNvPicPr>
          <p:nvPr/>
        </p:nvPicPr>
        <p:blipFill>
          <a:blip r:embed="rId9"/>
          <a:stretch>
            <a:fillRect/>
          </a:stretch>
        </p:blipFill>
        <p:spPr>
          <a:xfrm>
            <a:off x="179512" y="1772816"/>
            <a:ext cx="5076056" cy="2195580"/>
          </a:xfrm>
          <a:prstGeom prst="rect">
            <a:avLst/>
          </a:prstGeom>
        </p:spPr>
      </p:pic>
    </p:spTree>
    <p:extLst>
      <p:ext uri="{BB962C8B-B14F-4D97-AF65-F5344CB8AC3E}">
        <p14:creationId xmlns:p14="http://schemas.microsoft.com/office/powerpoint/2010/main" val="4135387990"/>
      </p:ext>
    </p:extLst>
  </p:cSld>
  <p:clrMapOvr>
    <a:masterClrMapping/>
  </p:clrMapOvr>
  <p:transition spd="slow" advClick="0" advTm="4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E18032D-2652-31B0-B5B1-22D7936C5616}"/>
              </a:ext>
            </a:extLst>
          </p:cNvPr>
          <p:cNvSpPr>
            <a:spLocks noGrp="1" noChangeArrowheads="1"/>
          </p:cNvSpPr>
          <p:nvPr>
            <p:ph type="title"/>
          </p:nvPr>
        </p:nvSpPr>
        <p:spPr/>
        <p:txBody>
          <a:bodyPr/>
          <a:lstStyle/>
          <a:p>
            <a:pPr>
              <a:defRPr/>
            </a:pPr>
            <a:r>
              <a:rPr lang="hr-HR" sz="2400" dirty="0">
                <a:effectLst/>
              </a:rPr>
              <a:t>AI roboti (humanoidni i ostali)</a:t>
            </a:r>
            <a:endParaRPr lang="hr-HR" sz="2400" dirty="0"/>
          </a:p>
        </p:txBody>
      </p:sp>
      <p:sp>
        <p:nvSpPr>
          <p:cNvPr id="21507" name="AutoShape 3" descr="rec_img1">
            <a:extLst>
              <a:ext uri="{FF2B5EF4-FFF2-40B4-BE49-F238E27FC236}">
                <a16:creationId xmlns:a16="http://schemas.microsoft.com/office/drawing/2014/main" id="{D4180892-34C5-ABD9-EB04-8342417D9A3C}"/>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BE0D3714-D01A-2BBB-2FA6-716108FB7623}"/>
              </a:ext>
            </a:extLst>
          </p:cNvPr>
          <p:cNvSpPr txBox="1"/>
          <p:nvPr/>
        </p:nvSpPr>
        <p:spPr>
          <a:xfrm>
            <a:off x="216572" y="1052736"/>
            <a:ext cx="4578504" cy="276999"/>
          </a:xfrm>
          <a:prstGeom prst="rect">
            <a:avLst/>
          </a:prstGeom>
          <a:noFill/>
        </p:spPr>
        <p:txBody>
          <a:bodyPr wrap="square">
            <a:spAutoFit/>
          </a:bodyPr>
          <a:lstStyle/>
          <a:p>
            <a:pPr>
              <a:defRPr/>
            </a:pPr>
            <a:r>
              <a:rPr lang="hr-HR" sz="1200" b="1" dirty="0">
                <a:latin typeface="+mn-lt"/>
              </a:rPr>
              <a:t>AI roboti na recepciji koji komuniciraju sa gostima (</a:t>
            </a:r>
            <a:r>
              <a:rPr lang="hr-HR" sz="1200" b="1" dirty="0" err="1">
                <a:latin typeface="+mn-lt"/>
              </a:rPr>
              <a:t>concierge</a:t>
            </a:r>
            <a:r>
              <a:rPr lang="hr-HR" sz="1200" b="1" dirty="0">
                <a:latin typeface="+mn-lt"/>
              </a:rPr>
              <a:t>)</a:t>
            </a:r>
          </a:p>
        </p:txBody>
      </p:sp>
      <p:pic>
        <p:nvPicPr>
          <p:cNvPr id="21510" name="Picture 6" descr="PepperHotel1">
            <a:extLst>
              <a:ext uri="{FF2B5EF4-FFF2-40B4-BE49-F238E27FC236}">
                <a16:creationId xmlns:a16="http://schemas.microsoft.com/office/drawing/2014/main" id="{A90CA6C8-EF78-5B77-715E-3C63B0647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1" y="800122"/>
            <a:ext cx="2216279" cy="1476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8E1AFE-B5F2-801A-AF27-1F2A53E46E76}"/>
              </a:ext>
            </a:extLst>
          </p:cNvPr>
          <p:cNvSpPr txBox="1"/>
          <p:nvPr/>
        </p:nvSpPr>
        <p:spPr>
          <a:xfrm>
            <a:off x="223075" y="1268760"/>
            <a:ext cx="4572000" cy="1200329"/>
          </a:xfrm>
          <a:prstGeom prst="rect">
            <a:avLst/>
          </a:prstGeom>
          <a:noFill/>
        </p:spPr>
        <p:txBody>
          <a:bodyPr wrap="square">
            <a:spAutoFit/>
          </a:bodyPr>
          <a:lstStyle/>
          <a:p>
            <a:r>
              <a:rPr lang="hr-HR" sz="1200" dirty="0">
                <a:latin typeface="+mn-lt"/>
              </a:rPr>
              <a:t>Robot </a:t>
            </a:r>
            <a:r>
              <a:rPr lang="hr-HR" sz="1200" dirty="0" err="1">
                <a:latin typeface="+mn-lt"/>
              </a:rPr>
              <a:t>Peper</a:t>
            </a:r>
            <a:r>
              <a:rPr lang="hr-HR" sz="1200" dirty="0">
                <a:latin typeface="+mn-lt"/>
              </a:rPr>
              <a:t> (13.000 USD) </a:t>
            </a:r>
            <a:r>
              <a:rPr lang="hr-HR" sz="1200" dirty="0">
                <a:latin typeface="+mn-lt"/>
                <a:hlinkClick r:id="rId3"/>
              </a:rPr>
              <a:t>https://unitedrobotics.group/en/robots/pepper?utm_source=aldebaran&amp;utm_medium=referral</a:t>
            </a:r>
            <a:r>
              <a:rPr lang="hr-HR" sz="1200" dirty="0">
                <a:latin typeface="+mn-lt"/>
              </a:rPr>
              <a:t> </a:t>
            </a:r>
          </a:p>
          <a:p>
            <a:r>
              <a:rPr lang="hr-HR" sz="1200" dirty="0">
                <a:latin typeface="+mn-lt"/>
              </a:rPr>
              <a:t>Robot </a:t>
            </a:r>
            <a:r>
              <a:rPr lang="hr-HR" sz="1200" dirty="0" err="1">
                <a:latin typeface="+mn-lt"/>
              </a:rPr>
              <a:t>Conie</a:t>
            </a:r>
            <a:r>
              <a:rPr lang="hr-HR" sz="1200" dirty="0">
                <a:latin typeface="+mn-lt"/>
              </a:rPr>
              <a:t> (IBM – Watson AI)</a:t>
            </a:r>
          </a:p>
          <a:p>
            <a:r>
              <a:rPr lang="hr-HR" sz="1200" dirty="0">
                <a:latin typeface="+mn-lt"/>
                <a:hlinkClick r:id="rId4"/>
              </a:rPr>
              <a:t>https://www.usatoday.com/story/travel/roadwarriorvoices/2016/03/09/introducing-connie-hiltons-new-robot-concierge/81525924/</a:t>
            </a:r>
            <a:r>
              <a:rPr lang="hr-HR" sz="1200" dirty="0">
                <a:latin typeface="+mn-lt"/>
              </a:rPr>
              <a:t> </a:t>
            </a:r>
          </a:p>
        </p:txBody>
      </p:sp>
      <p:sp>
        <p:nvSpPr>
          <p:cNvPr id="6" name="TextBox 5">
            <a:extLst>
              <a:ext uri="{FF2B5EF4-FFF2-40B4-BE49-F238E27FC236}">
                <a16:creationId xmlns:a16="http://schemas.microsoft.com/office/drawing/2014/main" id="{8CCF346F-3A79-189D-D6CA-6400961ACFF2}"/>
              </a:ext>
            </a:extLst>
          </p:cNvPr>
          <p:cNvSpPr txBox="1"/>
          <p:nvPr/>
        </p:nvSpPr>
        <p:spPr>
          <a:xfrm>
            <a:off x="188383" y="3028950"/>
            <a:ext cx="4572000" cy="276999"/>
          </a:xfrm>
          <a:prstGeom prst="rect">
            <a:avLst/>
          </a:prstGeom>
          <a:noFill/>
        </p:spPr>
        <p:txBody>
          <a:bodyPr wrap="square">
            <a:spAutoFit/>
          </a:bodyPr>
          <a:lstStyle/>
          <a:p>
            <a:r>
              <a:rPr lang="hr-HR" sz="1200" dirty="0">
                <a:latin typeface="+mn-lt"/>
              </a:rPr>
              <a:t>Robot Plato  </a:t>
            </a:r>
            <a:r>
              <a:rPr lang="hr-HR" sz="1200" dirty="0">
                <a:latin typeface="+mn-lt"/>
                <a:hlinkClick r:id="rId5"/>
              </a:rPr>
              <a:t>https://unitedrobotics.group/en/robots/plato</a:t>
            </a:r>
            <a:r>
              <a:rPr lang="hr-HR" sz="1200" dirty="0">
                <a:latin typeface="+mn-lt"/>
              </a:rPr>
              <a:t> </a:t>
            </a:r>
          </a:p>
        </p:txBody>
      </p:sp>
      <p:sp>
        <p:nvSpPr>
          <p:cNvPr id="7" name="TextBox 6">
            <a:extLst>
              <a:ext uri="{FF2B5EF4-FFF2-40B4-BE49-F238E27FC236}">
                <a16:creationId xmlns:a16="http://schemas.microsoft.com/office/drawing/2014/main" id="{21656B08-14E5-A829-B5B6-589FF872BEF6}"/>
              </a:ext>
            </a:extLst>
          </p:cNvPr>
          <p:cNvSpPr txBox="1"/>
          <p:nvPr/>
        </p:nvSpPr>
        <p:spPr>
          <a:xfrm>
            <a:off x="188383" y="2780928"/>
            <a:ext cx="5679761" cy="276999"/>
          </a:xfrm>
          <a:prstGeom prst="rect">
            <a:avLst/>
          </a:prstGeom>
          <a:noFill/>
        </p:spPr>
        <p:txBody>
          <a:bodyPr wrap="square">
            <a:spAutoFit/>
          </a:bodyPr>
          <a:lstStyle/>
          <a:p>
            <a:pPr>
              <a:defRPr/>
            </a:pPr>
            <a:r>
              <a:rPr lang="hr-HR" sz="1200" b="1" dirty="0">
                <a:latin typeface="+mn-lt"/>
              </a:rPr>
              <a:t>AI roboti za kuhinje, restorane,…, gostima donose hranu/piće/stvari  (2-10.000 USD)</a:t>
            </a:r>
          </a:p>
        </p:txBody>
      </p:sp>
      <p:pic>
        <p:nvPicPr>
          <p:cNvPr id="21516" name="Picture 12" descr="United Robotics Group's New Plato 'Cobiot' Promises Efficient and  Productive Solutions to Short-Staffed US Restaurants">
            <a:extLst>
              <a:ext uri="{FF2B5EF4-FFF2-40B4-BE49-F238E27FC236}">
                <a16:creationId xmlns:a16="http://schemas.microsoft.com/office/drawing/2014/main" id="{2E58070B-5464-F38E-1D29-3FF1CB6A6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8091" y="2357126"/>
            <a:ext cx="1495044" cy="13436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6C14BD-536D-823B-C800-3A582E26D1E0}"/>
              </a:ext>
            </a:extLst>
          </p:cNvPr>
          <p:cNvSpPr txBox="1"/>
          <p:nvPr/>
        </p:nvSpPr>
        <p:spPr>
          <a:xfrm>
            <a:off x="183075" y="4661847"/>
            <a:ext cx="4572000" cy="276999"/>
          </a:xfrm>
          <a:prstGeom prst="rect">
            <a:avLst/>
          </a:prstGeom>
          <a:noFill/>
        </p:spPr>
        <p:txBody>
          <a:bodyPr wrap="square">
            <a:spAutoFit/>
          </a:bodyPr>
          <a:lstStyle/>
          <a:p>
            <a:r>
              <a:rPr lang="hr-HR" sz="1200" dirty="0">
                <a:latin typeface="+mn-lt"/>
                <a:hlinkClick r:id="rId7"/>
              </a:rPr>
              <a:t>https://www.grazemowing.com/</a:t>
            </a:r>
            <a:r>
              <a:rPr lang="hr-HR" sz="1200" dirty="0">
                <a:latin typeface="+mn-lt"/>
              </a:rPr>
              <a:t> </a:t>
            </a:r>
          </a:p>
        </p:txBody>
      </p:sp>
      <p:sp>
        <p:nvSpPr>
          <p:cNvPr id="9" name="TextBox 8">
            <a:extLst>
              <a:ext uri="{FF2B5EF4-FFF2-40B4-BE49-F238E27FC236}">
                <a16:creationId xmlns:a16="http://schemas.microsoft.com/office/drawing/2014/main" id="{42B1EEC6-98B5-5FB7-DCB5-03259BC6EE2C}"/>
              </a:ext>
            </a:extLst>
          </p:cNvPr>
          <p:cNvSpPr txBox="1"/>
          <p:nvPr/>
        </p:nvSpPr>
        <p:spPr>
          <a:xfrm>
            <a:off x="216572" y="4047455"/>
            <a:ext cx="5389205" cy="461665"/>
          </a:xfrm>
          <a:prstGeom prst="rect">
            <a:avLst/>
          </a:prstGeom>
          <a:noFill/>
        </p:spPr>
        <p:txBody>
          <a:bodyPr wrap="square">
            <a:spAutoFit/>
          </a:bodyPr>
          <a:lstStyle/>
          <a:p>
            <a:pPr>
              <a:defRPr/>
            </a:pPr>
            <a:r>
              <a:rPr lang="hr-HR" sz="1200" b="1" dirty="0">
                <a:latin typeface="+mn-lt"/>
              </a:rPr>
              <a:t>AI roboti za hortikulturu – košnja u kampovima je značajna stavka (ljudska, financijska, vremenska) </a:t>
            </a:r>
          </a:p>
        </p:txBody>
      </p:sp>
      <p:pic>
        <p:nvPicPr>
          <p:cNvPr id="10" name="Picture 9">
            <a:extLst>
              <a:ext uri="{FF2B5EF4-FFF2-40B4-BE49-F238E27FC236}">
                <a16:creationId xmlns:a16="http://schemas.microsoft.com/office/drawing/2014/main" id="{1A881F0B-E2CF-CF62-7AD0-A6B9C9AC3F52}"/>
              </a:ext>
            </a:extLst>
          </p:cNvPr>
          <p:cNvPicPr>
            <a:picLocks noChangeAspect="1"/>
          </p:cNvPicPr>
          <p:nvPr/>
        </p:nvPicPr>
        <p:blipFill>
          <a:blip r:embed="rId8"/>
          <a:stretch>
            <a:fillRect/>
          </a:stretch>
        </p:blipFill>
        <p:spPr>
          <a:xfrm>
            <a:off x="6398091" y="3813847"/>
            <a:ext cx="1495044" cy="997183"/>
          </a:xfrm>
          <a:prstGeom prst="rect">
            <a:avLst/>
          </a:prstGeom>
        </p:spPr>
      </p:pic>
      <p:pic>
        <p:nvPicPr>
          <p:cNvPr id="12" name="Picture 11">
            <a:extLst>
              <a:ext uri="{FF2B5EF4-FFF2-40B4-BE49-F238E27FC236}">
                <a16:creationId xmlns:a16="http://schemas.microsoft.com/office/drawing/2014/main" id="{561BBA20-A496-1CDF-A66C-14ABC15873FC}"/>
              </a:ext>
            </a:extLst>
          </p:cNvPr>
          <p:cNvPicPr>
            <a:picLocks noChangeAspect="1"/>
          </p:cNvPicPr>
          <p:nvPr/>
        </p:nvPicPr>
        <p:blipFill>
          <a:blip r:embed="rId9"/>
          <a:stretch>
            <a:fillRect/>
          </a:stretch>
        </p:blipFill>
        <p:spPr>
          <a:xfrm>
            <a:off x="7130158" y="796380"/>
            <a:ext cx="1905891" cy="1476775"/>
          </a:xfrm>
          <a:prstGeom prst="rect">
            <a:avLst/>
          </a:prstGeom>
        </p:spPr>
      </p:pic>
      <p:sp>
        <p:nvSpPr>
          <p:cNvPr id="3" name="TextBox 2">
            <a:extLst>
              <a:ext uri="{FF2B5EF4-FFF2-40B4-BE49-F238E27FC236}">
                <a16:creationId xmlns:a16="http://schemas.microsoft.com/office/drawing/2014/main" id="{1C8E922C-0F80-1530-F820-0D3644D5AC94}"/>
              </a:ext>
            </a:extLst>
          </p:cNvPr>
          <p:cNvSpPr txBox="1"/>
          <p:nvPr/>
        </p:nvSpPr>
        <p:spPr>
          <a:xfrm>
            <a:off x="183075" y="5557882"/>
            <a:ext cx="5685069" cy="461665"/>
          </a:xfrm>
          <a:prstGeom prst="rect">
            <a:avLst/>
          </a:prstGeom>
          <a:noFill/>
        </p:spPr>
        <p:txBody>
          <a:bodyPr wrap="square">
            <a:spAutoFit/>
          </a:bodyPr>
          <a:lstStyle/>
          <a:p>
            <a:pPr>
              <a:defRPr/>
            </a:pPr>
            <a:r>
              <a:rPr lang="hr-HR" sz="1200" b="1" dirty="0">
                <a:latin typeface="+mn-lt"/>
              </a:rPr>
              <a:t>Na web trgovini Alibaba.com se 12.10.23.  nudilo se 1.639 različitih modela </a:t>
            </a:r>
            <a:r>
              <a:rPr lang="hr-HR" sz="1200" b="1" dirty="0" err="1">
                <a:latin typeface="+mn-lt"/>
              </a:rPr>
              <a:t>Reception</a:t>
            </a:r>
            <a:r>
              <a:rPr lang="hr-HR" sz="1200" b="1" dirty="0">
                <a:latin typeface="+mn-lt"/>
              </a:rPr>
              <a:t> Robota sa cijenama od 2.000 – 10.000 USD ali neki idu i preko 30.000 USD.</a:t>
            </a:r>
          </a:p>
        </p:txBody>
      </p:sp>
      <p:pic>
        <p:nvPicPr>
          <p:cNvPr id="5" name="Picture 4">
            <a:extLst>
              <a:ext uri="{FF2B5EF4-FFF2-40B4-BE49-F238E27FC236}">
                <a16:creationId xmlns:a16="http://schemas.microsoft.com/office/drawing/2014/main" id="{3DFDD3FA-E691-921D-F78F-F096D3FAF660}"/>
              </a:ext>
            </a:extLst>
          </p:cNvPr>
          <p:cNvPicPr>
            <a:picLocks noChangeAspect="1"/>
          </p:cNvPicPr>
          <p:nvPr/>
        </p:nvPicPr>
        <p:blipFill>
          <a:blip r:embed="rId10"/>
          <a:stretch>
            <a:fillRect/>
          </a:stretch>
        </p:blipFill>
        <p:spPr>
          <a:xfrm>
            <a:off x="6533545" y="4924104"/>
            <a:ext cx="1224136" cy="1581867"/>
          </a:xfrm>
          <a:prstGeom prst="rect">
            <a:avLst/>
          </a:prstGeom>
        </p:spPr>
      </p:pic>
      <p:sp>
        <p:nvSpPr>
          <p:cNvPr id="11" name="Rectangle 2">
            <a:extLst>
              <a:ext uri="{FF2B5EF4-FFF2-40B4-BE49-F238E27FC236}">
                <a16:creationId xmlns:a16="http://schemas.microsoft.com/office/drawing/2014/main" id="{C6DFFDA4-D3E4-3118-D74B-D47DF22945F5}"/>
              </a:ext>
            </a:extLst>
          </p:cNvPr>
          <p:cNvSpPr txBox="1">
            <a:spLocks noChangeArrowheads="1"/>
          </p:cNvSpPr>
          <p:nvPr/>
        </p:nvSpPr>
        <p:spPr bwMode="auto">
          <a:xfrm>
            <a:off x="2231578" y="420515"/>
            <a:ext cx="6804471" cy="371475"/>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2pPr>
            <a:lvl3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3pPr>
            <a:lvl4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4pPr>
            <a:lvl5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5pPr>
            <a:lvl6pPr marL="4572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6pPr>
            <a:lvl7pPr marL="9144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7pPr>
            <a:lvl8pPr marL="13716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8pPr>
            <a:lvl9pPr marL="18288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9pPr>
          </a:lstStyle>
          <a:p>
            <a:pPr algn="l">
              <a:defRPr/>
            </a:pPr>
            <a:r>
              <a:rPr lang="hr-HR" sz="1800" kern="0" dirty="0">
                <a:solidFill>
                  <a:schemeClr val="bg1">
                    <a:lumMod val="10000"/>
                  </a:schemeClr>
                </a:solidFill>
                <a:effectLst/>
              </a:rPr>
              <a:t>Raznorazni strojevi sa ugrađenim AI softverom </a:t>
            </a:r>
          </a:p>
        </p:txBody>
      </p:sp>
    </p:spTree>
  </p:cSld>
  <p:clrMapOvr>
    <a:masterClrMapping/>
  </p:clrMapOvr>
  <p:transition spd="slow" advClick="0" advTm="4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E18032D-2652-31B0-B5B1-22D7936C5616}"/>
              </a:ext>
            </a:extLst>
          </p:cNvPr>
          <p:cNvSpPr>
            <a:spLocks noGrp="1" noChangeArrowheads="1"/>
          </p:cNvSpPr>
          <p:nvPr>
            <p:ph type="title"/>
          </p:nvPr>
        </p:nvSpPr>
        <p:spPr/>
        <p:txBody>
          <a:bodyPr/>
          <a:lstStyle/>
          <a:p>
            <a:pPr>
              <a:defRPr/>
            </a:pPr>
            <a:r>
              <a:rPr lang="hr-HR" sz="2400" dirty="0">
                <a:effectLst/>
              </a:rPr>
              <a:t>Budućnost AI-a u kampovima</a:t>
            </a:r>
            <a:endParaRPr lang="hr-HR" sz="2400" dirty="0"/>
          </a:p>
        </p:txBody>
      </p:sp>
      <p:sp>
        <p:nvSpPr>
          <p:cNvPr id="21507" name="AutoShape 3" descr="rec_img1">
            <a:extLst>
              <a:ext uri="{FF2B5EF4-FFF2-40B4-BE49-F238E27FC236}">
                <a16:creationId xmlns:a16="http://schemas.microsoft.com/office/drawing/2014/main" id="{D4180892-34C5-ABD9-EB04-8342417D9A3C}"/>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BE0D3714-D01A-2BBB-2FA6-716108FB7623}"/>
              </a:ext>
            </a:extLst>
          </p:cNvPr>
          <p:cNvSpPr txBox="1"/>
          <p:nvPr/>
        </p:nvSpPr>
        <p:spPr>
          <a:xfrm>
            <a:off x="107504" y="836712"/>
            <a:ext cx="8921700" cy="2123658"/>
          </a:xfrm>
          <a:prstGeom prst="rect">
            <a:avLst/>
          </a:prstGeom>
          <a:noFill/>
        </p:spPr>
        <p:txBody>
          <a:bodyPr wrap="square">
            <a:spAutoFit/>
          </a:bodyPr>
          <a:lstStyle/>
          <a:p>
            <a:pPr>
              <a:defRPr/>
            </a:pPr>
            <a:r>
              <a:rPr lang="hr-HR" sz="1200" dirty="0">
                <a:latin typeface="+mn-lt"/>
              </a:rPr>
              <a:t>Još uvijek nema AI alata koji su specijalizirani samo za kampove već su to široko primjenjivi alati i tehnike ali su korisni i za kampove.</a:t>
            </a:r>
          </a:p>
          <a:p>
            <a:pPr>
              <a:defRPr/>
            </a:pPr>
            <a:endParaRPr lang="hr-HR" sz="1200" dirty="0">
              <a:latin typeface="+mn-lt"/>
            </a:endParaRPr>
          </a:p>
          <a:p>
            <a:pPr>
              <a:defRPr/>
            </a:pPr>
            <a:r>
              <a:rPr lang="hr-HR" sz="1200" dirty="0">
                <a:latin typeface="+mn-lt"/>
              </a:rPr>
              <a:t>Intenzivan širi interes za razvoj i korištenje AI alata i tehnika je praktički počeo tek prije godinu dana (sa pojavom </a:t>
            </a:r>
            <a:r>
              <a:rPr lang="hr-HR" sz="1200" dirty="0" err="1">
                <a:latin typeface="+mn-lt"/>
              </a:rPr>
              <a:t>ChatGPT</a:t>
            </a:r>
            <a:r>
              <a:rPr lang="hr-HR" sz="1200" dirty="0">
                <a:latin typeface="+mn-lt"/>
              </a:rPr>
              <a:t>-a) i u tih godinu dana je nastala prava eksplozija na tom području koja ne jenjava već se očekuje eksponencijalni rast.</a:t>
            </a:r>
          </a:p>
          <a:p>
            <a:pPr>
              <a:defRPr/>
            </a:pPr>
            <a:endParaRPr lang="hr-HR" sz="1200" dirty="0">
              <a:latin typeface="+mn-lt"/>
            </a:endParaRPr>
          </a:p>
          <a:p>
            <a:pPr>
              <a:defRPr/>
            </a:pPr>
            <a:r>
              <a:rPr lang="hr-HR" sz="1200" dirty="0">
                <a:latin typeface="+mn-lt"/>
              </a:rPr>
              <a:t>Što više AI općenitih rješenja i alata bude na tržištu, time će biti više i onih primjenjivih u kampovima.</a:t>
            </a:r>
          </a:p>
          <a:p>
            <a:pPr>
              <a:defRPr/>
            </a:pPr>
            <a:endParaRPr lang="hr-HR" sz="1200" dirty="0">
              <a:latin typeface="+mn-lt"/>
            </a:endParaRPr>
          </a:p>
          <a:p>
            <a:pPr>
              <a:defRPr/>
            </a:pPr>
            <a:r>
              <a:rPr lang="hr-HR" sz="1200" dirty="0">
                <a:latin typeface="+mn-lt"/>
              </a:rPr>
              <a:t>Mnogi su u postojeće proizvode i usluge koje se koriste u kampovima, počeli ugrađivati AI funkcionalnosti (npr. u PMS-ove i druge softvere).</a:t>
            </a:r>
          </a:p>
          <a:p>
            <a:pPr>
              <a:defRPr/>
            </a:pPr>
            <a:endParaRPr lang="hr-HR" sz="1200" dirty="0">
              <a:latin typeface="+mn-lt"/>
            </a:endParaRPr>
          </a:p>
          <a:p>
            <a:pPr>
              <a:defRPr/>
            </a:pPr>
            <a:r>
              <a:rPr lang="hr-HR" sz="1200" dirty="0">
                <a:latin typeface="+mn-lt"/>
              </a:rPr>
              <a:t>ISTTRA TECH je nedavno oformio razvojni tim za implementaciju AI u svoja MISH  softverska rješenja za kampove sa ciljem da već za slijedeću sezonu u njih ugradi određene AI funkcionalnosti.</a:t>
            </a:r>
          </a:p>
        </p:txBody>
      </p:sp>
      <p:pic>
        <p:nvPicPr>
          <p:cNvPr id="11" name="Picture 10">
            <a:extLst>
              <a:ext uri="{FF2B5EF4-FFF2-40B4-BE49-F238E27FC236}">
                <a16:creationId xmlns:a16="http://schemas.microsoft.com/office/drawing/2014/main" id="{7E6267AB-BB32-0DA1-3A36-142237C729E9}"/>
              </a:ext>
            </a:extLst>
          </p:cNvPr>
          <p:cNvPicPr>
            <a:picLocks noChangeAspect="1"/>
          </p:cNvPicPr>
          <p:nvPr/>
        </p:nvPicPr>
        <p:blipFill>
          <a:blip r:embed="rId2"/>
          <a:stretch>
            <a:fillRect/>
          </a:stretch>
        </p:blipFill>
        <p:spPr>
          <a:xfrm>
            <a:off x="23416" y="3645024"/>
            <a:ext cx="2288111" cy="1354562"/>
          </a:xfrm>
          <a:prstGeom prst="rect">
            <a:avLst/>
          </a:prstGeom>
        </p:spPr>
      </p:pic>
      <p:pic>
        <p:nvPicPr>
          <p:cNvPr id="2054" name="Picture 6" descr="image">
            <a:extLst>
              <a:ext uri="{FF2B5EF4-FFF2-40B4-BE49-F238E27FC236}">
                <a16:creationId xmlns:a16="http://schemas.microsoft.com/office/drawing/2014/main" id="{A5258EB8-E810-2760-A054-904D634A1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912964"/>
            <a:ext cx="4062704" cy="27084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rtificial Intelligence (AI) Technology Landscape PPT Slide 2">
            <a:extLst>
              <a:ext uri="{FF2B5EF4-FFF2-40B4-BE49-F238E27FC236}">
                <a16:creationId xmlns:a16="http://schemas.microsoft.com/office/drawing/2014/main" id="{9AB4BA49-95B0-80BB-C1D9-389528C99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076982"/>
            <a:ext cx="3074737" cy="230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599611"/>
      </p:ext>
    </p:extLst>
  </p:cSld>
  <p:clrMapOvr>
    <a:masterClrMapping/>
  </p:clrMapOvr>
  <p:transition spd="slow" advClick="0" advTm="4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E18032D-2652-31B0-B5B1-22D7936C5616}"/>
              </a:ext>
            </a:extLst>
          </p:cNvPr>
          <p:cNvSpPr>
            <a:spLocks noGrp="1" noChangeArrowheads="1"/>
          </p:cNvSpPr>
          <p:nvPr>
            <p:ph type="title"/>
          </p:nvPr>
        </p:nvSpPr>
        <p:spPr/>
        <p:txBody>
          <a:bodyPr/>
          <a:lstStyle/>
          <a:p>
            <a:pPr>
              <a:defRPr/>
            </a:pPr>
            <a:r>
              <a:rPr lang="hr-HR" sz="2400" dirty="0">
                <a:effectLst/>
              </a:rPr>
              <a:t>Pitanja i odgovori</a:t>
            </a:r>
            <a:endParaRPr lang="hr-HR" sz="2400" dirty="0"/>
          </a:p>
        </p:txBody>
      </p:sp>
      <p:sp>
        <p:nvSpPr>
          <p:cNvPr id="21507" name="AutoShape 3" descr="rec_img1">
            <a:extLst>
              <a:ext uri="{FF2B5EF4-FFF2-40B4-BE49-F238E27FC236}">
                <a16:creationId xmlns:a16="http://schemas.microsoft.com/office/drawing/2014/main" id="{D4180892-34C5-ABD9-EB04-8342417D9A3C}"/>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pic>
        <p:nvPicPr>
          <p:cNvPr id="25604" name="Picture 4" descr="Pitanja i odgovori vezani za izdavanje e-Propusnica!">
            <a:extLst>
              <a:ext uri="{FF2B5EF4-FFF2-40B4-BE49-F238E27FC236}">
                <a16:creationId xmlns:a16="http://schemas.microsoft.com/office/drawing/2014/main" id="{FB36BB11-58E4-5A7A-C394-56035220F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097608"/>
            <a:ext cx="4876422" cy="26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06400"/>
      </p:ext>
    </p:extLst>
  </p:cSld>
  <p:clrMapOvr>
    <a:masterClrMapping/>
  </p:clrMapOvr>
  <p:transition spd="slow" advClick="0" advTm="4000">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50" name="Rectangle 2070">
            <a:extLst>
              <a:ext uri="{FF2B5EF4-FFF2-40B4-BE49-F238E27FC236}">
                <a16:creationId xmlns:a16="http://schemas.microsoft.com/office/drawing/2014/main" id="{DFB2C857-F49F-8C60-4303-8D8C5DB03711}"/>
              </a:ext>
            </a:extLst>
          </p:cNvPr>
          <p:cNvSpPr>
            <a:spLocks noGrp="1" noChangeArrowheads="1"/>
          </p:cNvSpPr>
          <p:nvPr>
            <p:ph type="body" idx="1"/>
          </p:nvPr>
        </p:nvSpPr>
        <p:spPr>
          <a:xfrm>
            <a:off x="179388" y="6142038"/>
            <a:ext cx="8801100" cy="358775"/>
          </a:xfrm>
          <a:solidFill>
            <a:schemeClr val="tx1"/>
          </a:solidFill>
        </p:spPr>
        <p:txBody>
          <a:bodyPr/>
          <a:lstStyle/>
          <a:p>
            <a:pPr algn="ctr">
              <a:lnSpc>
                <a:spcPct val="90000"/>
              </a:lnSpc>
              <a:buFont typeface="Monotype Sorts" pitchFamily="2" charset="2"/>
              <a:buNone/>
            </a:pPr>
            <a:r>
              <a:rPr lang="hr-HR" altLang="sr-Latn-RS" sz="1400" b="1"/>
              <a:t>Prezentirao:  Davor Brenko</a:t>
            </a:r>
          </a:p>
        </p:txBody>
      </p:sp>
      <p:sp>
        <p:nvSpPr>
          <p:cNvPr id="2" name="Title 1">
            <a:extLst>
              <a:ext uri="{FF2B5EF4-FFF2-40B4-BE49-F238E27FC236}">
                <a16:creationId xmlns:a16="http://schemas.microsoft.com/office/drawing/2014/main" id="{E4CC80D5-9626-3C66-ADAA-E21E082CF0D8}"/>
              </a:ext>
            </a:extLst>
          </p:cNvPr>
          <p:cNvSpPr>
            <a:spLocks noGrp="1"/>
          </p:cNvSpPr>
          <p:nvPr>
            <p:ph type="title"/>
          </p:nvPr>
        </p:nvSpPr>
        <p:spPr/>
        <p:txBody>
          <a:bodyPr/>
          <a:lstStyle/>
          <a:p>
            <a:pPr>
              <a:defRPr/>
            </a:pPr>
            <a:endParaRPr lang="hr-HR"/>
          </a:p>
        </p:txBody>
      </p:sp>
      <p:pic>
        <p:nvPicPr>
          <p:cNvPr id="22536" name="Picture 8" descr="To je sve narode, al ovaj put stvarno – Preminuo tvorac Duška Dugouška –  Mudrolije">
            <a:extLst>
              <a:ext uri="{FF2B5EF4-FFF2-40B4-BE49-F238E27FC236}">
                <a16:creationId xmlns:a16="http://schemas.microsoft.com/office/drawing/2014/main" id="{8FB555E2-4BF5-7F71-2C44-07F4C4630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617578"/>
            <a:ext cx="4397077" cy="3323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1" nodeType="afterEffect">
                                  <p:stCondLst>
                                    <p:cond delay="0"/>
                                  </p:stCondLst>
                                  <p:childTnLst>
                                    <p:set>
                                      <p:cBhvr>
                                        <p:cTn id="6" dur="1" fill="hold">
                                          <p:stCondLst>
                                            <p:cond delay="0"/>
                                          </p:stCondLst>
                                        </p:cTn>
                                        <p:tgtEl>
                                          <p:spTgt spid="278550">
                                            <p:txEl>
                                              <p:pRg st="0" end="0"/>
                                            </p:txEl>
                                          </p:spTgt>
                                        </p:tgtEl>
                                        <p:attrNameLst>
                                          <p:attrName>style.visibility</p:attrName>
                                        </p:attrNameLst>
                                      </p:cBhvr>
                                      <p:to>
                                        <p:strVal val="visible"/>
                                      </p:to>
                                    </p:set>
                                    <p:anim calcmode="lin" valueType="num">
                                      <p:cBhvr>
                                        <p:cTn id="7" dur="500" fill="hold"/>
                                        <p:tgtEl>
                                          <p:spTgt spid="2785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8550">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78550">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78550">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50" grpId="0" build="p" autoUpdateAnimBg="0" advAuto="0"/>
      <p:bldP spid="278550" grpId="1"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E18032D-2652-31B0-B5B1-22D7936C5616}"/>
              </a:ext>
            </a:extLst>
          </p:cNvPr>
          <p:cNvSpPr>
            <a:spLocks noGrp="1" noChangeArrowheads="1"/>
          </p:cNvSpPr>
          <p:nvPr>
            <p:ph type="title"/>
          </p:nvPr>
        </p:nvSpPr>
        <p:spPr/>
        <p:txBody>
          <a:bodyPr/>
          <a:lstStyle/>
          <a:p>
            <a:pPr>
              <a:defRPr/>
            </a:pPr>
            <a:r>
              <a:rPr lang="hr-HR" sz="2400" dirty="0">
                <a:effectLst/>
              </a:rPr>
              <a:t>Neki od mogućih pozicija ugradnje AI u MISH </a:t>
            </a:r>
            <a:endParaRPr lang="hr-HR" sz="2400" dirty="0"/>
          </a:p>
        </p:txBody>
      </p:sp>
      <p:sp>
        <p:nvSpPr>
          <p:cNvPr id="3" name="TextBox 2">
            <a:extLst>
              <a:ext uri="{FF2B5EF4-FFF2-40B4-BE49-F238E27FC236}">
                <a16:creationId xmlns:a16="http://schemas.microsoft.com/office/drawing/2014/main" id="{B88B1E1B-BBE8-DFAE-A302-D18D1DFE3D48}"/>
              </a:ext>
            </a:extLst>
          </p:cNvPr>
          <p:cNvSpPr txBox="1"/>
          <p:nvPr/>
        </p:nvSpPr>
        <p:spPr>
          <a:xfrm>
            <a:off x="251520" y="1052736"/>
            <a:ext cx="8208912" cy="4616648"/>
          </a:xfrm>
          <a:prstGeom prst="rect">
            <a:avLst/>
          </a:prstGeom>
          <a:noFill/>
        </p:spPr>
        <p:txBody>
          <a:bodyPr wrap="square">
            <a:spAutoFit/>
          </a:bodyPr>
          <a:lstStyle/>
          <a:p>
            <a:r>
              <a:rPr lang="hr-HR" sz="1400" b="1" dirty="0"/>
              <a:t>Analize, trendovi, anomalije, prognoze, prijedlozi iz MISH podataka kojih ima više tisuća-stotina tisuća.</a:t>
            </a:r>
          </a:p>
          <a:p>
            <a:r>
              <a:rPr lang="hr-HR" sz="1400" dirty="0"/>
              <a:t>POS</a:t>
            </a:r>
          </a:p>
          <a:p>
            <a:r>
              <a:rPr lang="hr-HR" sz="1400" dirty="0"/>
              <a:t>- Stotine tisuća računa sa POS kasa nekoliko godina unazad.</a:t>
            </a:r>
          </a:p>
          <a:p>
            <a:r>
              <a:rPr lang="hr-HR" sz="1400" dirty="0"/>
              <a:t>GAS</a:t>
            </a:r>
          </a:p>
          <a:p>
            <a:r>
              <a:rPr lang="hr-HR" sz="1400" dirty="0"/>
              <a:t>- Tisuće primki dobavljača nekoliko godina unazad.</a:t>
            </a:r>
          </a:p>
          <a:p>
            <a:r>
              <a:rPr lang="hr-HR" sz="1400" dirty="0"/>
              <a:t>- Inventure, viškovi, manjkovi – tisuće za nekoliko godina unazad.</a:t>
            </a:r>
          </a:p>
          <a:p>
            <a:r>
              <a:rPr lang="hr-HR" sz="1400" dirty="0"/>
              <a:t>- Zalihe – optimizacija zaliha, nabave – tisuće slogova </a:t>
            </a:r>
          </a:p>
          <a:p>
            <a:r>
              <a:rPr lang="hr-HR" sz="1400" dirty="0"/>
              <a:t>REC</a:t>
            </a:r>
          </a:p>
          <a:p>
            <a:r>
              <a:rPr lang="hr-HR" sz="1400" dirty="0"/>
              <a:t>- Rezervacije/</a:t>
            </a:r>
            <a:r>
              <a:rPr lang="hr-HR" sz="1400" dirty="0" err="1"/>
              <a:t>booking</a:t>
            </a:r>
            <a:r>
              <a:rPr lang="hr-HR" sz="1400" dirty="0"/>
              <a:t> – deseci tisuća za nekoliko godina unazad</a:t>
            </a:r>
          </a:p>
          <a:p>
            <a:r>
              <a:rPr lang="hr-HR" sz="1400" dirty="0"/>
              <a:t>- Računi gostiju – deseci tisuća za nekoliko godina unazad</a:t>
            </a:r>
          </a:p>
          <a:p>
            <a:r>
              <a:rPr lang="hr-HR" sz="1400" dirty="0"/>
              <a:t>- REC statistika – stotine tisuća stavaka za nekoliko godina unazad</a:t>
            </a:r>
          </a:p>
          <a:p>
            <a:endParaRPr lang="hr-HR" sz="1400" dirty="0"/>
          </a:p>
          <a:p>
            <a:r>
              <a:rPr lang="hr-HR" sz="1400" b="1" dirty="0"/>
              <a:t>Ostalo</a:t>
            </a:r>
          </a:p>
          <a:p>
            <a:r>
              <a:rPr lang="hr-HR" sz="1400" dirty="0"/>
              <a:t>- REC automatsko dodjeljivanje smještajnih jedinica (sobe, parcele,…) gostima tako da se optimiziraju/smanje „rupe”</a:t>
            </a:r>
          </a:p>
          <a:p>
            <a:r>
              <a:rPr lang="hr-HR" sz="1400" dirty="0"/>
              <a:t>- </a:t>
            </a:r>
            <a:r>
              <a:rPr lang="hr-HR" sz="1400" dirty="0" err="1"/>
              <a:t>Chatboot</a:t>
            </a:r>
            <a:r>
              <a:rPr lang="hr-HR" sz="1400" dirty="0"/>
              <a:t>-ovi za: rezervaciju i kupovinu usluga smještaja (REC), rezervaciju stolova u restoranima (POS), pregled/narudžba/kupnja hrane, pića, usluga u restoranima i barovima (PSO),  </a:t>
            </a:r>
          </a:p>
          <a:p>
            <a:r>
              <a:rPr lang="hr-HR" sz="1400" dirty="0"/>
              <a:t>…</a:t>
            </a:r>
          </a:p>
          <a:p>
            <a:endParaRPr lang="hr-HR" sz="1400" dirty="0"/>
          </a:p>
        </p:txBody>
      </p:sp>
    </p:spTree>
    <p:extLst>
      <p:ext uri="{BB962C8B-B14F-4D97-AF65-F5344CB8AC3E}">
        <p14:creationId xmlns:p14="http://schemas.microsoft.com/office/powerpoint/2010/main" val="3955640977"/>
      </p:ext>
    </p:extLst>
  </p:cSld>
  <p:clrMapOvr>
    <a:masterClrMapping/>
  </p:clrMapOvr>
  <p:transition spd="slow" advClick="0" advTm="4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30" name="Rectangle 446">
            <a:extLst>
              <a:ext uri="{FF2B5EF4-FFF2-40B4-BE49-F238E27FC236}">
                <a16:creationId xmlns:a16="http://schemas.microsoft.com/office/drawing/2014/main" id="{823170DC-27C5-4602-B6A7-0620645D8B6F}"/>
              </a:ext>
            </a:extLst>
          </p:cNvPr>
          <p:cNvSpPr>
            <a:spLocks noGrp="1" noChangeArrowheads="1"/>
          </p:cNvSpPr>
          <p:nvPr>
            <p:ph type="title"/>
          </p:nvPr>
        </p:nvSpPr>
        <p:spPr>
          <a:xfrm>
            <a:off x="1907704" y="136669"/>
            <a:ext cx="6983412" cy="322573"/>
          </a:xfrm>
        </p:spPr>
        <p:txBody>
          <a:bodyPr/>
          <a:lstStyle/>
          <a:p>
            <a:pPr>
              <a:defRPr/>
            </a:pPr>
            <a:r>
              <a:rPr lang="hr-HR" altLang="sr-Latn-RS" sz="2400" dirty="0"/>
              <a:t>ISTRA TECH</a:t>
            </a:r>
            <a:endParaRPr lang="en-US" altLang="sr-Latn-RS" sz="2400" dirty="0"/>
          </a:p>
        </p:txBody>
      </p:sp>
      <p:pic>
        <p:nvPicPr>
          <p:cNvPr id="6147" name="Picture 20" descr="Businessman Writing It Company Modern Office Stock Photo - Download Image  Now - iStock">
            <a:extLst>
              <a:ext uri="{FF2B5EF4-FFF2-40B4-BE49-F238E27FC236}">
                <a16:creationId xmlns:a16="http://schemas.microsoft.com/office/drawing/2014/main" id="{62B0946F-8B49-4ECC-88E3-C057C0C05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836613"/>
            <a:ext cx="621506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1">
            <a:extLst>
              <a:ext uri="{FF2B5EF4-FFF2-40B4-BE49-F238E27FC236}">
                <a16:creationId xmlns:a16="http://schemas.microsoft.com/office/drawing/2014/main" id="{93ECB816-623E-43A6-963A-ACDFB3193386}"/>
              </a:ext>
            </a:extLst>
          </p:cNvPr>
          <p:cNvGrpSpPr>
            <a:grpSpLocks/>
          </p:cNvGrpSpPr>
          <p:nvPr/>
        </p:nvGrpSpPr>
        <p:grpSpPr bwMode="auto">
          <a:xfrm>
            <a:off x="1301750" y="4086225"/>
            <a:ext cx="5051425" cy="1287463"/>
            <a:chOff x="4788024" y="1490340"/>
            <a:chExt cx="3709903" cy="786532"/>
          </a:xfrm>
        </p:grpSpPr>
        <p:pic>
          <p:nvPicPr>
            <p:cNvPr id="6154" name="Picture 465">
              <a:extLst>
                <a:ext uri="{FF2B5EF4-FFF2-40B4-BE49-F238E27FC236}">
                  <a16:creationId xmlns:a16="http://schemas.microsoft.com/office/drawing/2014/main" id="{D5538DAB-5AE3-47AE-BD8D-888B095F4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90340"/>
              <a:ext cx="125706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465">
              <a:extLst>
                <a:ext uri="{FF2B5EF4-FFF2-40B4-BE49-F238E27FC236}">
                  <a16:creationId xmlns:a16="http://schemas.microsoft.com/office/drawing/2014/main" id="{9226BAA0-A77F-47C6-9668-B8E4F4205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724" y="1492647"/>
              <a:ext cx="125706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465">
              <a:extLst>
                <a:ext uri="{FF2B5EF4-FFF2-40B4-BE49-F238E27FC236}">
                  <a16:creationId xmlns:a16="http://schemas.microsoft.com/office/drawing/2014/main" id="{C2DCA2E5-AD46-4994-90EC-D7DB1499A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860" y="1492647"/>
              <a:ext cx="125706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458">
            <a:extLst>
              <a:ext uri="{FF2B5EF4-FFF2-40B4-BE49-F238E27FC236}">
                <a16:creationId xmlns:a16="http://schemas.microsoft.com/office/drawing/2014/main" id="{24A02291-7FB3-4768-8883-222D2C4265E7}"/>
              </a:ext>
            </a:extLst>
          </p:cNvPr>
          <p:cNvSpPr>
            <a:spLocks noChangeArrowheads="1"/>
          </p:cNvSpPr>
          <p:nvPr/>
        </p:nvSpPr>
        <p:spPr bwMode="auto">
          <a:xfrm>
            <a:off x="3210557" y="4005064"/>
            <a:ext cx="1234781" cy="913917"/>
          </a:xfrm>
          <a:prstGeom prst="rect">
            <a:avLst/>
          </a:prstGeom>
          <a:noFill/>
          <a:ln w="9525">
            <a:noFill/>
            <a:miter lim="800000"/>
            <a:headEnd/>
            <a:tailEnd/>
          </a:ln>
          <a:effectLst/>
        </p:spPr>
        <p:txBody>
          <a:bodyPr lIns="92075" tIns="46038" rIns="92075" bIns="46038"/>
          <a:lstStyle>
            <a:lvl1pPr marL="342900" indent="-342900">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buFont typeface="Monotype Sorts" pitchFamily="2" charset="2"/>
              <a:buNone/>
              <a:defRPr/>
            </a:pPr>
            <a:r>
              <a:rPr lang="hr-HR" altLang="sr-Latn-RS" sz="6000" b="1" dirty="0">
                <a:ln>
                  <a:solidFill>
                    <a:srgbClr val="002060"/>
                  </a:solidFill>
                </a:ln>
                <a:solidFill>
                  <a:schemeClr val="tx1"/>
                </a:solidFill>
                <a:latin typeface="Bookman Old Style" panose="02050604050505020204" pitchFamily="18" charset="0"/>
              </a:rPr>
              <a:t>30</a:t>
            </a:r>
            <a:endParaRPr lang="en-US" altLang="sr-Latn-RS" sz="6000" b="1" dirty="0">
              <a:ln>
                <a:solidFill>
                  <a:srgbClr val="002060"/>
                </a:solidFill>
              </a:ln>
              <a:solidFill>
                <a:schemeClr val="tx1"/>
              </a:solidFill>
              <a:latin typeface="Bookman Old Style" panose="02050604050505020204" pitchFamily="18" charset="0"/>
            </a:endParaRPr>
          </a:p>
        </p:txBody>
      </p:sp>
      <p:grpSp>
        <p:nvGrpSpPr>
          <p:cNvPr id="6151" name="Group 7">
            <a:extLst>
              <a:ext uri="{FF2B5EF4-FFF2-40B4-BE49-F238E27FC236}">
                <a16:creationId xmlns:a16="http://schemas.microsoft.com/office/drawing/2014/main" id="{EC3C3F1C-C6F3-459A-BE0E-E62BA711C072}"/>
              </a:ext>
            </a:extLst>
          </p:cNvPr>
          <p:cNvGrpSpPr>
            <a:grpSpLocks/>
          </p:cNvGrpSpPr>
          <p:nvPr/>
        </p:nvGrpSpPr>
        <p:grpSpPr bwMode="auto">
          <a:xfrm>
            <a:off x="6300788" y="4076700"/>
            <a:ext cx="1943100" cy="1273175"/>
            <a:chOff x="5220072" y="5301208"/>
            <a:chExt cx="1944216" cy="1272999"/>
          </a:xfrm>
        </p:grpSpPr>
        <p:pic>
          <p:nvPicPr>
            <p:cNvPr id="6152" name="Picture 4">
              <a:extLst>
                <a:ext uri="{FF2B5EF4-FFF2-40B4-BE49-F238E27FC236}">
                  <a16:creationId xmlns:a16="http://schemas.microsoft.com/office/drawing/2014/main" id="{2734E9FB-462D-416A-A24A-92BAD417C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5301208"/>
              <a:ext cx="1944216" cy="127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458">
              <a:extLst>
                <a:ext uri="{FF2B5EF4-FFF2-40B4-BE49-F238E27FC236}">
                  <a16:creationId xmlns:a16="http://schemas.microsoft.com/office/drawing/2014/main" id="{ADD43BE5-21EB-4B59-89D7-E0361D8D3B79}"/>
                </a:ext>
              </a:extLst>
            </p:cNvPr>
            <p:cNvSpPr>
              <a:spLocks noChangeArrowheads="1"/>
            </p:cNvSpPr>
            <p:nvPr/>
          </p:nvSpPr>
          <p:spPr bwMode="auto">
            <a:xfrm>
              <a:off x="5724128" y="5445224"/>
              <a:ext cx="122413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buFont typeface="Monotype Sorts" pitchFamily="2" charset="2"/>
                <a:buNone/>
              </a:pPr>
              <a:r>
                <a:rPr lang="hr-HR" altLang="sr-Latn-RS" sz="2400">
                  <a:solidFill>
                    <a:schemeClr val="tx1"/>
                  </a:solidFill>
                  <a:latin typeface="Bookman Old Style" panose="02050604050505020204" pitchFamily="18" charset="0"/>
                </a:rPr>
                <a:t>75%</a:t>
              </a:r>
              <a:endParaRPr lang="en-US" altLang="sr-Latn-RS" sz="2400">
                <a:solidFill>
                  <a:schemeClr val="tx1"/>
                </a:solidFill>
                <a:latin typeface="Bookman Old Style" panose="02050604050505020204" pitchFamily="18" charset="0"/>
              </a:endParaRPr>
            </a:p>
          </p:txBody>
        </p:sp>
      </p:grpSp>
      <p:sp>
        <p:nvSpPr>
          <p:cNvPr id="2" name="Rectangle 2">
            <a:extLst>
              <a:ext uri="{FF2B5EF4-FFF2-40B4-BE49-F238E27FC236}">
                <a16:creationId xmlns:a16="http://schemas.microsoft.com/office/drawing/2014/main" id="{B719B0F4-B356-81BE-8249-CF67841234DF}"/>
              </a:ext>
            </a:extLst>
          </p:cNvPr>
          <p:cNvSpPr txBox="1">
            <a:spLocks noChangeArrowheads="1"/>
          </p:cNvSpPr>
          <p:nvPr/>
        </p:nvSpPr>
        <p:spPr bwMode="auto">
          <a:xfrm>
            <a:off x="2540371" y="5747283"/>
            <a:ext cx="3816424" cy="307975"/>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2pPr>
            <a:lvl3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3pPr>
            <a:lvl4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4pPr>
            <a:lvl5pPr algn="r" rtl="0" eaLnBrk="0" fontAlgn="base" hangingPunct="0">
              <a:spcBef>
                <a:spcPct val="0"/>
              </a:spcBef>
              <a:spcAft>
                <a:spcPct val="0"/>
              </a:spcAft>
              <a:defRPr sz="2200" b="1">
                <a:solidFill>
                  <a:srgbClr val="BF1E74"/>
                </a:solidFill>
                <a:effectLst>
                  <a:outerShdw blurRad="38100" dist="38100" dir="2700000" algn="tl">
                    <a:srgbClr val="C0C0C0"/>
                  </a:outerShdw>
                </a:effectLst>
                <a:latin typeface="Calibri" panose="020F0502020204030204" pitchFamily="34" charset="0"/>
              </a:defRPr>
            </a:lvl5pPr>
            <a:lvl6pPr marL="4572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6pPr>
            <a:lvl7pPr marL="9144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7pPr>
            <a:lvl8pPr marL="13716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8pPr>
            <a:lvl9pPr marL="1828800" algn="r" rtl="0" eaLnBrk="0" fontAlgn="base" hangingPunct="0">
              <a:spcBef>
                <a:spcPct val="0"/>
              </a:spcBef>
              <a:spcAft>
                <a:spcPct val="0"/>
              </a:spcAft>
              <a:defRPr sz="2200" b="1">
                <a:solidFill>
                  <a:srgbClr val="F95AB7"/>
                </a:solidFill>
                <a:effectLst>
                  <a:outerShdw blurRad="38100" dist="38100" dir="2700000" algn="tl">
                    <a:srgbClr val="C0C0C0"/>
                  </a:outerShdw>
                </a:effectLst>
                <a:latin typeface="Bookman Old Style" pitchFamily="18" charset="0"/>
              </a:defRPr>
            </a:lvl9pPr>
          </a:lstStyle>
          <a:p>
            <a:pPr algn="ctr">
              <a:defRPr/>
            </a:pPr>
            <a:r>
              <a:rPr lang="hr-HR" sz="5400" kern="0" dirty="0"/>
              <a:t>1990 - 2023</a:t>
            </a:r>
          </a:p>
        </p:txBody>
      </p:sp>
      <p:pic>
        <p:nvPicPr>
          <p:cNvPr id="4" name="Picture 3">
            <a:extLst>
              <a:ext uri="{FF2B5EF4-FFF2-40B4-BE49-F238E27FC236}">
                <a16:creationId xmlns:a16="http://schemas.microsoft.com/office/drawing/2014/main" id="{11A89455-05D1-99A9-F456-4FCAD8188BAB}"/>
              </a:ext>
            </a:extLst>
          </p:cNvPr>
          <p:cNvPicPr>
            <a:picLocks noChangeAspect="1"/>
          </p:cNvPicPr>
          <p:nvPr/>
        </p:nvPicPr>
        <p:blipFill>
          <a:blip r:embed="rId5"/>
          <a:stretch>
            <a:fillRect/>
          </a:stretch>
        </p:blipFill>
        <p:spPr>
          <a:xfrm>
            <a:off x="6808132" y="5320164"/>
            <a:ext cx="1238423" cy="1162212"/>
          </a:xfrm>
          <a:prstGeom prst="rect">
            <a:avLst/>
          </a:prstGeom>
        </p:spPr>
      </p:pic>
    </p:spTree>
  </p:cSld>
  <p:clrMapOvr>
    <a:masterClrMapping/>
  </p:clrMapOvr>
  <p:transition spd="slow" advClick="0" advTm="2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8857AFC0-EDC4-F3F7-24EA-08CBB1AB26F6}"/>
              </a:ext>
            </a:extLst>
          </p:cNvPr>
          <p:cNvSpPr>
            <a:spLocks noGrp="1" noChangeArrowheads="1"/>
          </p:cNvSpPr>
          <p:nvPr>
            <p:ph type="title"/>
          </p:nvPr>
        </p:nvSpPr>
        <p:spPr>
          <a:xfrm>
            <a:off x="1763688" y="130644"/>
            <a:ext cx="7226300" cy="346028"/>
          </a:xfrm>
        </p:spPr>
        <p:txBody>
          <a:bodyPr/>
          <a:lstStyle/>
          <a:p>
            <a:pPr>
              <a:defRPr/>
            </a:pPr>
            <a:r>
              <a:rPr lang="hr-HR" altLang="sr-Latn-RS" sz="2400" dirty="0"/>
              <a:t>ISTRA TECH - </a:t>
            </a:r>
            <a:r>
              <a:rPr lang="hr-HR" sz="2400" dirty="0"/>
              <a:t>Specijalizacija</a:t>
            </a:r>
            <a:endParaRPr lang="en-US" sz="2400" dirty="0"/>
          </a:p>
        </p:txBody>
      </p:sp>
      <p:sp>
        <p:nvSpPr>
          <p:cNvPr id="8195" name="Rectangle 5">
            <a:extLst>
              <a:ext uri="{FF2B5EF4-FFF2-40B4-BE49-F238E27FC236}">
                <a16:creationId xmlns:a16="http://schemas.microsoft.com/office/drawing/2014/main" id="{2E906BD1-709F-AD82-B120-AA5EEAEBD654}"/>
              </a:ext>
            </a:extLst>
          </p:cNvPr>
          <p:cNvSpPr>
            <a:spLocks noChangeArrowheads="1"/>
          </p:cNvSpPr>
          <p:nvPr/>
        </p:nvSpPr>
        <p:spPr bwMode="auto">
          <a:xfrm>
            <a:off x="2198687" y="766911"/>
            <a:ext cx="48085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dirty="0">
                <a:solidFill>
                  <a:srgbClr val="114FFB"/>
                </a:solidFill>
              </a:rPr>
              <a:t>Digitalizacija poslovanja</a:t>
            </a:r>
            <a:r>
              <a:rPr lang="en-US" altLang="sr-Latn-RS" dirty="0">
                <a:solidFill>
                  <a:srgbClr val="114FFB"/>
                </a:solidFill>
              </a:rPr>
              <a:t> u</a:t>
            </a:r>
          </a:p>
          <a:p>
            <a:pPr algn="ctr">
              <a:spcBef>
                <a:spcPct val="0"/>
              </a:spcBef>
              <a:buClrTx/>
              <a:buFontTx/>
              <a:buNone/>
            </a:pPr>
            <a:r>
              <a:rPr lang="hr-HR" altLang="sr-Latn-RS" dirty="0">
                <a:solidFill>
                  <a:srgbClr val="114FFB"/>
                </a:solidFill>
              </a:rPr>
              <a:t>h</a:t>
            </a:r>
            <a:r>
              <a:rPr lang="en-US" altLang="sr-Latn-RS" dirty="0" err="1">
                <a:solidFill>
                  <a:srgbClr val="114FFB"/>
                </a:solidFill>
              </a:rPr>
              <a:t>otelijerstvu</a:t>
            </a:r>
            <a:r>
              <a:rPr lang="hr-HR" altLang="sr-Latn-RS" dirty="0">
                <a:solidFill>
                  <a:srgbClr val="114FFB"/>
                </a:solidFill>
              </a:rPr>
              <a:t> i </a:t>
            </a:r>
            <a:r>
              <a:rPr lang="en-US" altLang="sr-Latn-RS" dirty="0" err="1">
                <a:solidFill>
                  <a:srgbClr val="114FFB"/>
                </a:solidFill>
              </a:rPr>
              <a:t>ugostiteljstvu</a:t>
            </a:r>
            <a:endParaRPr lang="en-US" altLang="sr-Latn-RS" dirty="0">
              <a:solidFill>
                <a:srgbClr val="114FFB"/>
              </a:solidFill>
            </a:endParaRPr>
          </a:p>
        </p:txBody>
      </p:sp>
      <p:sp>
        <p:nvSpPr>
          <p:cNvPr id="8196" name="Rectangle 6">
            <a:extLst>
              <a:ext uri="{FF2B5EF4-FFF2-40B4-BE49-F238E27FC236}">
                <a16:creationId xmlns:a16="http://schemas.microsoft.com/office/drawing/2014/main" id="{177EE702-1931-290F-B90E-B1C74FE6BBCF}"/>
              </a:ext>
            </a:extLst>
          </p:cNvPr>
          <p:cNvSpPr>
            <a:spLocks noChangeArrowheads="1"/>
          </p:cNvSpPr>
          <p:nvPr/>
        </p:nvSpPr>
        <p:spPr bwMode="auto">
          <a:xfrm>
            <a:off x="333032" y="5445125"/>
            <a:ext cx="8449364" cy="954107"/>
          </a:xfrm>
          <a:prstGeom prst="rect">
            <a:avLst/>
          </a:prstGeom>
          <a:noFill/>
          <a:ln w="12700">
            <a:solidFill>
              <a:srgbClr val="23232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sz="2800" dirty="0"/>
              <a:t>HOTELI</a:t>
            </a:r>
            <a:r>
              <a:rPr lang="en-US" altLang="sr-Latn-RS" sz="2800" dirty="0"/>
              <a:t>, </a:t>
            </a:r>
            <a:r>
              <a:rPr lang="hr-HR" altLang="sr-Latn-RS" sz="2800" dirty="0"/>
              <a:t>MOTELI, LJETOVALIŠTA, KAMPOVI</a:t>
            </a:r>
            <a:r>
              <a:rPr lang="en-US" altLang="sr-Latn-RS" sz="2800" dirty="0"/>
              <a:t>,</a:t>
            </a:r>
            <a:r>
              <a:rPr lang="hr-HR" altLang="sr-Latn-RS" sz="2800" dirty="0"/>
              <a:t> MARINE,…</a:t>
            </a:r>
          </a:p>
          <a:p>
            <a:pPr algn="ctr">
              <a:spcBef>
                <a:spcPct val="0"/>
              </a:spcBef>
              <a:buClrTx/>
              <a:buFontTx/>
              <a:buNone/>
            </a:pPr>
            <a:r>
              <a:rPr lang="hr-HR" altLang="sr-Latn-RS" sz="2800" dirty="0"/>
              <a:t>KUHINJE, RESTORANI, BAROVI, SPORT, SPA&amp;WELLNESS…</a:t>
            </a:r>
            <a:r>
              <a:rPr lang="en-US" altLang="sr-Latn-RS" sz="2800" dirty="0"/>
              <a:t> </a:t>
            </a:r>
            <a:endParaRPr lang="hr-HR" altLang="sr-Latn-RS" sz="2800" dirty="0"/>
          </a:p>
        </p:txBody>
      </p:sp>
      <p:sp>
        <p:nvSpPr>
          <p:cNvPr id="8197" name="Rectangle 7">
            <a:extLst>
              <a:ext uri="{FF2B5EF4-FFF2-40B4-BE49-F238E27FC236}">
                <a16:creationId xmlns:a16="http://schemas.microsoft.com/office/drawing/2014/main" id="{47CE9019-B6A7-130D-6217-A6755C2CBA74}"/>
              </a:ext>
            </a:extLst>
          </p:cNvPr>
          <p:cNvSpPr>
            <a:spLocks noChangeArrowheads="1"/>
          </p:cNvSpPr>
          <p:nvPr/>
        </p:nvSpPr>
        <p:spPr bwMode="auto">
          <a:xfrm>
            <a:off x="2211388" y="3319463"/>
            <a:ext cx="462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sz="1600" b="1" dirty="0">
                <a:solidFill>
                  <a:srgbClr val="114FFB"/>
                </a:solidFill>
                <a:latin typeface="Bookman Old Style" panose="02050604050505020204" pitchFamily="18" charset="0"/>
              </a:rPr>
              <a:t>m</a:t>
            </a:r>
            <a:r>
              <a:rPr lang="hr-HR" altLang="sr-Latn-RS" sz="1600" dirty="0">
                <a:solidFill>
                  <a:srgbClr val="114FFB"/>
                </a:solidFill>
                <a:latin typeface="Bookman Old Style" panose="02050604050505020204" pitchFamily="18" charset="0"/>
              </a:rPr>
              <a:t>odularni </a:t>
            </a:r>
            <a:r>
              <a:rPr lang="hr-HR" altLang="sr-Latn-RS" sz="1600" b="1" dirty="0">
                <a:solidFill>
                  <a:srgbClr val="114FFB"/>
                </a:solidFill>
                <a:latin typeface="Bookman Old Style" panose="02050604050505020204" pitchFamily="18" charset="0"/>
              </a:rPr>
              <a:t>i</a:t>
            </a:r>
            <a:r>
              <a:rPr lang="en-US" altLang="sr-Latn-RS" sz="1600" dirty="0" err="1">
                <a:solidFill>
                  <a:srgbClr val="114FFB"/>
                </a:solidFill>
                <a:latin typeface="Bookman Old Style" panose="02050604050505020204" pitchFamily="18" charset="0"/>
              </a:rPr>
              <a:t>nformacijski</a:t>
            </a:r>
            <a:r>
              <a:rPr lang="en-US" altLang="sr-Latn-RS" sz="1600" dirty="0">
                <a:solidFill>
                  <a:srgbClr val="114FFB"/>
                </a:solidFill>
                <a:latin typeface="Bookman Old Style" panose="02050604050505020204" pitchFamily="18" charset="0"/>
              </a:rPr>
              <a:t> </a:t>
            </a:r>
            <a:r>
              <a:rPr lang="en-US" altLang="sr-Latn-RS" sz="1600" b="1" dirty="0" err="1">
                <a:solidFill>
                  <a:srgbClr val="114FFB"/>
                </a:solidFill>
                <a:latin typeface="Bookman Old Style" panose="02050604050505020204" pitchFamily="18" charset="0"/>
              </a:rPr>
              <a:t>s</a:t>
            </a:r>
            <a:r>
              <a:rPr lang="en-US" altLang="sr-Latn-RS" sz="1600" dirty="0" err="1">
                <a:solidFill>
                  <a:srgbClr val="114FFB"/>
                </a:solidFill>
                <a:latin typeface="Bookman Old Style" panose="02050604050505020204" pitchFamily="18" charset="0"/>
              </a:rPr>
              <a:t>ustav</a:t>
            </a:r>
            <a:r>
              <a:rPr lang="en-US" altLang="sr-Latn-RS" sz="1600" dirty="0">
                <a:solidFill>
                  <a:srgbClr val="114FFB"/>
                </a:solidFill>
                <a:latin typeface="Bookman Old Style" panose="02050604050505020204" pitchFamily="18" charset="0"/>
              </a:rPr>
              <a:t> </a:t>
            </a:r>
            <a:r>
              <a:rPr lang="hr-HR" altLang="sr-Latn-RS" sz="1600" b="1" dirty="0">
                <a:solidFill>
                  <a:srgbClr val="114FFB"/>
                </a:solidFill>
                <a:latin typeface="Bookman Old Style" panose="02050604050505020204" pitchFamily="18" charset="0"/>
              </a:rPr>
              <a:t>H</a:t>
            </a:r>
            <a:r>
              <a:rPr lang="en-US" altLang="sr-Latn-RS" sz="1600" dirty="0" err="1">
                <a:solidFill>
                  <a:srgbClr val="114FFB"/>
                </a:solidFill>
                <a:latin typeface="Bookman Old Style" panose="02050604050505020204" pitchFamily="18" charset="0"/>
              </a:rPr>
              <a:t>otelijerstv</a:t>
            </a:r>
            <a:r>
              <a:rPr lang="hr-HR" altLang="sr-Latn-RS" sz="1600" dirty="0">
                <a:solidFill>
                  <a:srgbClr val="114FFB"/>
                </a:solidFill>
                <a:latin typeface="Bookman Old Style" panose="02050604050505020204" pitchFamily="18" charset="0"/>
              </a:rPr>
              <a:t>a</a:t>
            </a:r>
            <a:endParaRPr lang="en-US" altLang="sr-Latn-RS" sz="1600" dirty="0">
              <a:solidFill>
                <a:srgbClr val="114FFB"/>
              </a:solidFill>
              <a:latin typeface="Bookman Old Style" panose="02050604050505020204" pitchFamily="18" charset="0"/>
            </a:endParaRPr>
          </a:p>
        </p:txBody>
      </p:sp>
      <p:pic>
        <p:nvPicPr>
          <p:cNvPr id="8198" name="Picture 1">
            <a:extLst>
              <a:ext uri="{FF2B5EF4-FFF2-40B4-BE49-F238E27FC236}">
                <a16:creationId xmlns:a16="http://schemas.microsoft.com/office/drawing/2014/main" id="{F95CAE97-12F6-E2FA-15DE-8E6EF0F7E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25" y="2125663"/>
            <a:ext cx="32178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a16="http://schemas.microsoft.com/office/drawing/2014/main" id="{6FA88F5D-1C29-59E5-31CA-0A185407B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89363"/>
            <a:ext cx="1919288"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a:extLst>
              <a:ext uri="{FF2B5EF4-FFF2-40B4-BE49-F238E27FC236}">
                <a16:creationId xmlns:a16="http://schemas.microsoft.com/office/drawing/2014/main" id="{BF3ECC56-5EAA-0298-667D-567C83BE6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388" y="3789363"/>
            <a:ext cx="21923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5">
            <a:extLst>
              <a:ext uri="{FF2B5EF4-FFF2-40B4-BE49-F238E27FC236}">
                <a16:creationId xmlns:a16="http://schemas.microsoft.com/office/drawing/2014/main" id="{E4002732-1E90-C0B2-1ABB-4EEC5575F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795713"/>
            <a:ext cx="22161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7">
            <a:extLst>
              <a:ext uri="{FF2B5EF4-FFF2-40B4-BE49-F238E27FC236}">
                <a16:creationId xmlns:a16="http://schemas.microsoft.com/office/drawing/2014/main" id="{B2C29527-3BFE-7BE5-6D28-08A46D2B0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3778250"/>
            <a:ext cx="232886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7">
            <a:extLst>
              <a:ext uri="{FF2B5EF4-FFF2-40B4-BE49-F238E27FC236}">
                <a16:creationId xmlns:a16="http://schemas.microsoft.com/office/drawing/2014/main" id="{A410C2EE-9BE5-18CF-8C37-B5AFA3A5DCE9}"/>
              </a:ext>
            </a:extLst>
          </p:cNvPr>
          <p:cNvSpPr>
            <a:spLocks noChangeArrowheads="1"/>
          </p:cNvSpPr>
          <p:nvPr/>
        </p:nvSpPr>
        <p:spPr bwMode="auto">
          <a:xfrm>
            <a:off x="3552146" y="1927094"/>
            <a:ext cx="1946046"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sz="1600" b="1" dirty="0">
                <a:solidFill>
                  <a:srgbClr val="114FFB"/>
                </a:solidFill>
                <a:latin typeface="Bookman Old Style" panose="02050604050505020204" pitchFamily="18" charset="0"/>
              </a:rPr>
              <a:t>Softverski paket</a:t>
            </a:r>
            <a:endParaRPr lang="en-US" altLang="sr-Latn-RS" sz="1600" dirty="0">
              <a:solidFill>
                <a:srgbClr val="114FFB"/>
              </a:solidFill>
              <a:latin typeface="Bookman Old Style" panose="02050604050505020204" pitchFamily="18" charset="0"/>
            </a:endParaRPr>
          </a:p>
        </p:txBody>
      </p:sp>
    </p:spTree>
  </p:cSld>
  <p:clrMapOvr>
    <a:masterClrMapping/>
  </p:clrMapOvr>
  <p:transition spd="med" advClick="0" advTm="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73703155-B68D-47AD-AB04-80889F474498}"/>
              </a:ext>
            </a:extLst>
          </p:cNvPr>
          <p:cNvSpPr>
            <a:spLocks noGrp="1" noChangeArrowheads="1"/>
          </p:cNvSpPr>
          <p:nvPr>
            <p:ph type="title"/>
          </p:nvPr>
        </p:nvSpPr>
        <p:spPr>
          <a:xfrm>
            <a:off x="1371600" y="188913"/>
            <a:ext cx="7467600" cy="307975"/>
          </a:xfrm>
        </p:spPr>
        <p:txBody>
          <a:bodyPr/>
          <a:lstStyle/>
          <a:p>
            <a:pPr>
              <a:defRPr/>
            </a:pPr>
            <a:r>
              <a:rPr lang="hr-HR" sz="2400" dirty="0"/>
              <a:t>OSNOVNI MISH MODULI</a:t>
            </a:r>
          </a:p>
        </p:txBody>
      </p:sp>
      <p:sp>
        <p:nvSpPr>
          <p:cNvPr id="15363" name="Rectangle 3">
            <a:extLst>
              <a:ext uri="{FF2B5EF4-FFF2-40B4-BE49-F238E27FC236}">
                <a16:creationId xmlns:a16="http://schemas.microsoft.com/office/drawing/2014/main" id="{BC7CC9F8-6C46-4EDB-A7F3-1AEED51461C3}"/>
              </a:ext>
            </a:extLst>
          </p:cNvPr>
          <p:cNvSpPr>
            <a:spLocks noGrp="1" noChangeArrowheads="1"/>
          </p:cNvSpPr>
          <p:nvPr>
            <p:ph type="body" idx="1"/>
          </p:nvPr>
        </p:nvSpPr>
        <p:spPr>
          <a:xfrm>
            <a:off x="3132287" y="1628800"/>
            <a:ext cx="1079500" cy="360362"/>
          </a:xfrm>
        </p:spPr>
        <p:txBody>
          <a:bodyPr/>
          <a:lstStyle/>
          <a:p>
            <a:pPr marL="0" indent="0" algn="ctr">
              <a:buFont typeface="Monotype Sorts" pitchFamily="2" charset="2"/>
              <a:buNone/>
            </a:pPr>
            <a:r>
              <a:rPr lang="hr-HR" altLang="sr-Latn-RS" sz="1600" b="1" dirty="0" err="1">
                <a:solidFill>
                  <a:srgbClr val="0070C0"/>
                </a:solidFill>
              </a:rPr>
              <a:t>misH</a:t>
            </a:r>
            <a:r>
              <a:rPr lang="hr-HR" altLang="sr-Latn-RS" sz="1600" b="1" dirty="0">
                <a:solidFill>
                  <a:srgbClr val="0070C0"/>
                </a:solidFill>
              </a:rPr>
              <a:t> PRO</a:t>
            </a:r>
          </a:p>
          <a:p>
            <a:pPr marL="0" indent="0" algn="ctr">
              <a:buFont typeface="Monotype Sorts" pitchFamily="2" charset="2"/>
              <a:buNone/>
            </a:pPr>
            <a:r>
              <a:rPr lang="hr-HR" altLang="sr-Latn-RS" sz="1600" dirty="0"/>
              <a:t>PRODAJA</a:t>
            </a:r>
          </a:p>
        </p:txBody>
      </p:sp>
      <p:pic>
        <p:nvPicPr>
          <p:cNvPr id="15364" name="Picture 8">
            <a:extLst>
              <a:ext uri="{FF2B5EF4-FFF2-40B4-BE49-F238E27FC236}">
                <a16:creationId xmlns:a16="http://schemas.microsoft.com/office/drawing/2014/main" id="{C402DE8D-815D-446C-BF6C-CE05141A5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966" y="1340817"/>
            <a:ext cx="10604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645462EA-73D4-4005-8FCF-60EE36B68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005263"/>
            <a:ext cx="14636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a:extLst>
              <a:ext uri="{FF2B5EF4-FFF2-40B4-BE49-F238E27FC236}">
                <a16:creationId xmlns:a16="http://schemas.microsoft.com/office/drawing/2014/main" id="{C25BC9CA-EB9F-42D6-8D21-CFB133F0B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4977607"/>
            <a:ext cx="122396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descr="Hotel Maestral | Novigrad | Summer 2017.">
            <a:extLst>
              <a:ext uri="{FF2B5EF4-FFF2-40B4-BE49-F238E27FC236}">
                <a16:creationId xmlns:a16="http://schemas.microsoft.com/office/drawing/2014/main" id="{647497AB-5385-4967-BA67-E6BF0DD659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888" y="821457"/>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3">
            <a:extLst>
              <a:ext uri="{FF2B5EF4-FFF2-40B4-BE49-F238E27FC236}">
                <a16:creationId xmlns:a16="http://schemas.microsoft.com/office/drawing/2014/main" id="{87942C61-ACC4-46D1-9938-4A16D10DA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3" y="2273384"/>
            <a:ext cx="3815879" cy="376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8">
            <a:extLst>
              <a:ext uri="{FF2B5EF4-FFF2-40B4-BE49-F238E27FC236}">
                <a16:creationId xmlns:a16="http://schemas.microsoft.com/office/drawing/2014/main" id="{14D7EB39-6BB1-4436-BA5A-63D38B2C89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6181" y="2976364"/>
            <a:ext cx="130333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3">
            <a:extLst>
              <a:ext uri="{FF2B5EF4-FFF2-40B4-BE49-F238E27FC236}">
                <a16:creationId xmlns:a16="http://schemas.microsoft.com/office/drawing/2014/main" id="{CF935615-9034-428D-A791-74EA04A8EAFF}"/>
              </a:ext>
            </a:extLst>
          </p:cNvPr>
          <p:cNvSpPr txBox="1">
            <a:spLocks noChangeArrowheads="1"/>
          </p:cNvSpPr>
          <p:nvPr/>
        </p:nvSpPr>
        <p:spPr bwMode="auto">
          <a:xfrm>
            <a:off x="6715869" y="4797426"/>
            <a:ext cx="1704528" cy="360362"/>
          </a:xfrm>
          <a:prstGeom prst="rect">
            <a:avLst/>
          </a:prstGeom>
          <a:noFill/>
          <a:ln>
            <a:noFill/>
          </a:ln>
        </p:spPr>
        <p:txBody>
          <a:bodyPr lIns="92075" tIns="46038" rIns="92075" bIns="46038"/>
          <a:lstStyle>
            <a:lvl1pPr marL="342900" indent="-342900" algn="l" rtl="0" eaLnBrk="0" fontAlgn="base" hangingPunct="0">
              <a:spcBef>
                <a:spcPct val="20000"/>
              </a:spcBef>
              <a:spcAft>
                <a:spcPct val="0"/>
              </a:spcAft>
              <a:buClr>
                <a:srgbClr val="232323"/>
              </a:buClr>
              <a:buFont typeface="Monotype Sorts" pitchFamily="2" charset="2"/>
              <a:buChar char="v"/>
              <a:defRPr sz="3200">
                <a:solidFill>
                  <a:srgbClr val="232323"/>
                </a:solidFill>
                <a:latin typeface="+mn-lt"/>
                <a:ea typeface="+mn-ea"/>
                <a:cs typeface="+mn-cs"/>
              </a:defRPr>
            </a:lvl1pPr>
            <a:lvl2pPr marL="742950" indent="-285750" algn="l" rtl="0" eaLnBrk="0" fontAlgn="base" hangingPunct="0">
              <a:spcBef>
                <a:spcPct val="20000"/>
              </a:spcBef>
              <a:spcAft>
                <a:spcPct val="0"/>
              </a:spcAft>
              <a:buClr>
                <a:srgbClr val="232323"/>
              </a:buClr>
              <a:buChar char="•"/>
              <a:defRPr sz="2800">
                <a:solidFill>
                  <a:srgbClr val="232323"/>
                </a:solidFill>
                <a:latin typeface="+mn-lt"/>
              </a:defRPr>
            </a:lvl2pPr>
            <a:lvl3pPr marL="1143000" indent="-228600" algn="l" rtl="0" eaLnBrk="0" fontAlgn="base" hangingPunct="0">
              <a:spcBef>
                <a:spcPct val="20000"/>
              </a:spcBef>
              <a:spcAft>
                <a:spcPct val="0"/>
              </a:spcAft>
              <a:buClr>
                <a:srgbClr val="232323"/>
              </a:buClr>
              <a:buChar char="•"/>
              <a:defRPr sz="2400">
                <a:solidFill>
                  <a:srgbClr val="232323"/>
                </a:solidFill>
                <a:latin typeface="+mn-lt"/>
              </a:defRPr>
            </a:lvl3pPr>
            <a:lvl4pPr marL="1600200" indent="-228600" algn="l" rtl="0" eaLnBrk="0" fontAlgn="base" hangingPunct="0">
              <a:spcBef>
                <a:spcPct val="20000"/>
              </a:spcBef>
              <a:spcAft>
                <a:spcPct val="0"/>
              </a:spcAft>
              <a:buClr>
                <a:srgbClr val="232323"/>
              </a:buClr>
              <a:buChar char="•"/>
              <a:defRPr sz="2000">
                <a:solidFill>
                  <a:srgbClr val="232323"/>
                </a:solidFill>
                <a:latin typeface="+mn-lt"/>
              </a:defRPr>
            </a:lvl4pPr>
            <a:lvl5pPr marL="20574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9pPr>
          </a:lstStyle>
          <a:p>
            <a:pPr marL="0" indent="0" algn="ctr">
              <a:buNone/>
              <a:defRPr/>
            </a:pPr>
            <a:r>
              <a:rPr lang="hr-HR" altLang="sr-Latn-RS" sz="1600" b="1" kern="0" dirty="0" err="1">
                <a:solidFill>
                  <a:srgbClr val="0070C0"/>
                </a:solidFill>
              </a:rPr>
              <a:t>mish</a:t>
            </a:r>
            <a:r>
              <a:rPr lang="hr-HR" altLang="sr-Latn-RS" sz="1600" b="1" kern="0" dirty="0">
                <a:solidFill>
                  <a:srgbClr val="0070C0"/>
                </a:solidFill>
              </a:rPr>
              <a:t> DOM </a:t>
            </a:r>
            <a:r>
              <a:rPr lang="hr-HR" altLang="sr-Latn-RS" sz="1600" kern="0" dirty="0"/>
              <a:t>DOMAĆINSTVO I KUĆNI MAJSTORI</a:t>
            </a:r>
          </a:p>
          <a:p>
            <a:pPr marL="0" indent="0" algn="ctr">
              <a:buFont typeface="Monotype Sorts" pitchFamily="2" charset="2"/>
              <a:buNone/>
              <a:defRPr/>
            </a:pPr>
            <a:endParaRPr lang="hr-HR" altLang="sr-Latn-RS" sz="1600" kern="0" dirty="0"/>
          </a:p>
        </p:txBody>
      </p:sp>
      <p:pic>
        <p:nvPicPr>
          <p:cNvPr id="15371" name="Picture 20">
            <a:extLst>
              <a:ext uri="{FF2B5EF4-FFF2-40B4-BE49-F238E27FC236}">
                <a16:creationId xmlns:a16="http://schemas.microsoft.com/office/drawing/2014/main" id="{4DE30C9A-E3D5-4950-81C5-4CB5F72B01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191" y="3408412"/>
            <a:ext cx="936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3">
            <a:extLst>
              <a:ext uri="{FF2B5EF4-FFF2-40B4-BE49-F238E27FC236}">
                <a16:creationId xmlns:a16="http://schemas.microsoft.com/office/drawing/2014/main" id="{34C488BA-FA82-4158-9924-C2D3F95F90AA}"/>
              </a:ext>
            </a:extLst>
          </p:cNvPr>
          <p:cNvSpPr txBox="1">
            <a:spLocks noChangeArrowheads="1"/>
          </p:cNvSpPr>
          <p:nvPr/>
        </p:nvSpPr>
        <p:spPr bwMode="auto">
          <a:xfrm>
            <a:off x="0" y="3429000"/>
            <a:ext cx="2268538" cy="792163"/>
          </a:xfrm>
          <a:prstGeom prst="rect">
            <a:avLst/>
          </a:prstGeom>
          <a:noFill/>
          <a:ln>
            <a:noFill/>
          </a:ln>
        </p:spPr>
        <p:txBody>
          <a:bodyPr lIns="92075" tIns="46038" rIns="92075" bIns="46038"/>
          <a:lstStyle>
            <a:lvl1pPr marL="342900" indent="-342900" algn="l" rtl="0" eaLnBrk="0" fontAlgn="base" hangingPunct="0">
              <a:spcBef>
                <a:spcPct val="20000"/>
              </a:spcBef>
              <a:spcAft>
                <a:spcPct val="0"/>
              </a:spcAft>
              <a:buClr>
                <a:srgbClr val="232323"/>
              </a:buClr>
              <a:buFont typeface="Monotype Sorts" pitchFamily="2" charset="2"/>
              <a:buChar char="v"/>
              <a:defRPr sz="3200">
                <a:solidFill>
                  <a:srgbClr val="232323"/>
                </a:solidFill>
                <a:latin typeface="+mn-lt"/>
                <a:ea typeface="+mn-ea"/>
                <a:cs typeface="+mn-cs"/>
              </a:defRPr>
            </a:lvl1pPr>
            <a:lvl2pPr marL="742950" indent="-285750" algn="l" rtl="0" eaLnBrk="0" fontAlgn="base" hangingPunct="0">
              <a:spcBef>
                <a:spcPct val="20000"/>
              </a:spcBef>
              <a:spcAft>
                <a:spcPct val="0"/>
              </a:spcAft>
              <a:buClr>
                <a:srgbClr val="232323"/>
              </a:buClr>
              <a:buChar char="•"/>
              <a:defRPr sz="2800">
                <a:solidFill>
                  <a:srgbClr val="232323"/>
                </a:solidFill>
                <a:latin typeface="+mn-lt"/>
              </a:defRPr>
            </a:lvl2pPr>
            <a:lvl3pPr marL="1143000" indent="-228600" algn="l" rtl="0" eaLnBrk="0" fontAlgn="base" hangingPunct="0">
              <a:spcBef>
                <a:spcPct val="20000"/>
              </a:spcBef>
              <a:spcAft>
                <a:spcPct val="0"/>
              </a:spcAft>
              <a:buClr>
                <a:srgbClr val="232323"/>
              </a:buClr>
              <a:buChar char="•"/>
              <a:defRPr sz="2400">
                <a:solidFill>
                  <a:srgbClr val="232323"/>
                </a:solidFill>
                <a:latin typeface="+mn-lt"/>
              </a:defRPr>
            </a:lvl3pPr>
            <a:lvl4pPr marL="1600200" indent="-228600" algn="l" rtl="0" eaLnBrk="0" fontAlgn="base" hangingPunct="0">
              <a:spcBef>
                <a:spcPct val="20000"/>
              </a:spcBef>
              <a:spcAft>
                <a:spcPct val="0"/>
              </a:spcAft>
              <a:buClr>
                <a:srgbClr val="232323"/>
              </a:buClr>
              <a:buChar char="•"/>
              <a:defRPr sz="2000">
                <a:solidFill>
                  <a:srgbClr val="232323"/>
                </a:solidFill>
                <a:latin typeface="+mn-lt"/>
              </a:defRPr>
            </a:lvl4pPr>
            <a:lvl5pPr marL="20574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9pPr>
          </a:lstStyle>
          <a:p>
            <a:pPr marL="0" indent="0" algn="ctr">
              <a:buFont typeface="Monotype Sorts" pitchFamily="2" charset="2"/>
              <a:buNone/>
              <a:defRPr/>
            </a:pPr>
            <a:r>
              <a:rPr lang="hr-HR" altLang="sr-Latn-RS" sz="1200" kern="0" dirty="0"/>
              <a:t>KUHINJE, RESTORANI</a:t>
            </a:r>
          </a:p>
          <a:p>
            <a:pPr marL="0" indent="0" algn="ctr">
              <a:buFont typeface="Monotype Sorts" pitchFamily="2" charset="2"/>
              <a:buNone/>
              <a:defRPr/>
            </a:pPr>
            <a:r>
              <a:rPr lang="hr-HR" altLang="sr-Latn-RS" sz="1200" kern="0" dirty="0"/>
              <a:t>BAROVI, SPORT, SPA&amp;WELLNESS</a:t>
            </a:r>
          </a:p>
        </p:txBody>
      </p:sp>
      <p:sp>
        <p:nvSpPr>
          <p:cNvPr id="29" name="Rectangle 3">
            <a:extLst>
              <a:ext uri="{FF2B5EF4-FFF2-40B4-BE49-F238E27FC236}">
                <a16:creationId xmlns:a16="http://schemas.microsoft.com/office/drawing/2014/main" id="{5AB74447-3BD6-44B7-8838-470CF2AFA8CC}"/>
              </a:ext>
            </a:extLst>
          </p:cNvPr>
          <p:cNvSpPr txBox="1">
            <a:spLocks noChangeArrowheads="1"/>
          </p:cNvSpPr>
          <p:nvPr/>
        </p:nvSpPr>
        <p:spPr bwMode="auto">
          <a:xfrm>
            <a:off x="20130" y="2852192"/>
            <a:ext cx="2339752" cy="360362"/>
          </a:xfrm>
          <a:prstGeom prst="rect">
            <a:avLst/>
          </a:prstGeom>
          <a:noFill/>
          <a:ln>
            <a:noFill/>
          </a:ln>
        </p:spPr>
        <p:txBody>
          <a:bodyPr lIns="92075" tIns="46038" rIns="92075" bIns="46038"/>
          <a:lstStyle>
            <a:lvl1pPr marL="342900" indent="-342900" algn="l" rtl="0" eaLnBrk="0" fontAlgn="base" hangingPunct="0">
              <a:spcBef>
                <a:spcPct val="20000"/>
              </a:spcBef>
              <a:spcAft>
                <a:spcPct val="0"/>
              </a:spcAft>
              <a:buClr>
                <a:srgbClr val="232323"/>
              </a:buClr>
              <a:buFont typeface="Monotype Sorts" pitchFamily="2" charset="2"/>
              <a:buChar char="v"/>
              <a:defRPr sz="3200">
                <a:solidFill>
                  <a:srgbClr val="232323"/>
                </a:solidFill>
                <a:latin typeface="+mn-lt"/>
                <a:ea typeface="+mn-ea"/>
                <a:cs typeface="+mn-cs"/>
              </a:defRPr>
            </a:lvl1pPr>
            <a:lvl2pPr marL="742950" indent="-285750" algn="l" rtl="0" eaLnBrk="0" fontAlgn="base" hangingPunct="0">
              <a:spcBef>
                <a:spcPct val="20000"/>
              </a:spcBef>
              <a:spcAft>
                <a:spcPct val="0"/>
              </a:spcAft>
              <a:buClr>
                <a:srgbClr val="232323"/>
              </a:buClr>
              <a:buChar char="•"/>
              <a:defRPr sz="2800">
                <a:solidFill>
                  <a:srgbClr val="232323"/>
                </a:solidFill>
                <a:latin typeface="+mn-lt"/>
              </a:defRPr>
            </a:lvl2pPr>
            <a:lvl3pPr marL="1143000" indent="-228600" algn="l" rtl="0" eaLnBrk="0" fontAlgn="base" hangingPunct="0">
              <a:spcBef>
                <a:spcPct val="20000"/>
              </a:spcBef>
              <a:spcAft>
                <a:spcPct val="0"/>
              </a:spcAft>
              <a:buClr>
                <a:srgbClr val="232323"/>
              </a:buClr>
              <a:buChar char="•"/>
              <a:defRPr sz="2400">
                <a:solidFill>
                  <a:srgbClr val="232323"/>
                </a:solidFill>
                <a:latin typeface="+mn-lt"/>
              </a:defRPr>
            </a:lvl3pPr>
            <a:lvl4pPr marL="1600200" indent="-228600" algn="l" rtl="0" eaLnBrk="0" fontAlgn="base" hangingPunct="0">
              <a:spcBef>
                <a:spcPct val="20000"/>
              </a:spcBef>
              <a:spcAft>
                <a:spcPct val="0"/>
              </a:spcAft>
              <a:buClr>
                <a:srgbClr val="232323"/>
              </a:buClr>
              <a:buChar char="•"/>
              <a:defRPr sz="2000">
                <a:solidFill>
                  <a:srgbClr val="232323"/>
                </a:solidFill>
                <a:latin typeface="+mn-lt"/>
              </a:defRPr>
            </a:lvl4pPr>
            <a:lvl5pPr marL="20574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9pPr>
          </a:lstStyle>
          <a:p>
            <a:pPr marL="0" indent="0" algn="ctr">
              <a:buFont typeface="Monotype Sorts" pitchFamily="2" charset="2"/>
              <a:buNone/>
              <a:defRPr/>
            </a:pPr>
            <a:r>
              <a:rPr lang="hr-HR" altLang="sr-Latn-RS" sz="1600" b="1" kern="0" dirty="0" err="1">
                <a:solidFill>
                  <a:srgbClr val="0070C0"/>
                </a:solidFill>
              </a:rPr>
              <a:t>Mish</a:t>
            </a:r>
            <a:r>
              <a:rPr lang="hr-HR" altLang="sr-Latn-RS" sz="1600" b="1" kern="0" dirty="0">
                <a:solidFill>
                  <a:srgbClr val="0070C0"/>
                </a:solidFill>
              </a:rPr>
              <a:t> GAS</a:t>
            </a:r>
            <a:r>
              <a:rPr lang="hr-HR" altLang="sr-Latn-RS" sz="1600" kern="0" dirty="0"/>
              <a:t> </a:t>
            </a:r>
          </a:p>
          <a:p>
            <a:pPr marL="0" indent="0" algn="ctr">
              <a:buFont typeface="Monotype Sorts" pitchFamily="2" charset="2"/>
              <a:buNone/>
              <a:defRPr/>
            </a:pPr>
            <a:r>
              <a:rPr lang="hr-HR" altLang="sr-Latn-RS" sz="1600" kern="0" dirty="0"/>
              <a:t>GASTRONOMIJA</a:t>
            </a:r>
          </a:p>
        </p:txBody>
      </p:sp>
      <p:pic>
        <p:nvPicPr>
          <p:cNvPr id="15376" name="Picture 12" descr="Aquacolors Poreč - Najveći aquapark u Istri - Valamar Experience Concierge">
            <a:extLst>
              <a:ext uri="{FF2B5EF4-FFF2-40B4-BE49-F238E27FC236}">
                <a16:creationId xmlns:a16="http://schemas.microsoft.com/office/drawing/2014/main" id="{25880B8E-6FD8-4E5F-B665-E511E9A7BC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5939" y="5477370"/>
            <a:ext cx="11715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25">
            <a:extLst>
              <a:ext uri="{FF2B5EF4-FFF2-40B4-BE49-F238E27FC236}">
                <a16:creationId xmlns:a16="http://schemas.microsoft.com/office/drawing/2014/main" id="{3148525E-950F-4C27-9430-CF868D0620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7824" y="548680"/>
            <a:ext cx="14430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30">
            <a:extLst>
              <a:ext uri="{FF2B5EF4-FFF2-40B4-BE49-F238E27FC236}">
                <a16:creationId xmlns:a16="http://schemas.microsoft.com/office/drawing/2014/main" id="{D09AB06D-BC43-4D2D-B31F-0612057D3E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5463" y="548680"/>
            <a:ext cx="13858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
            <a:extLst>
              <a:ext uri="{FF2B5EF4-FFF2-40B4-BE49-F238E27FC236}">
                <a16:creationId xmlns:a16="http://schemas.microsoft.com/office/drawing/2014/main" id="{7C55704B-F68E-482E-83F9-C6F13576E606}"/>
              </a:ext>
            </a:extLst>
          </p:cNvPr>
          <p:cNvSpPr txBox="1">
            <a:spLocks noChangeArrowheads="1"/>
          </p:cNvSpPr>
          <p:nvPr/>
        </p:nvSpPr>
        <p:spPr bwMode="auto">
          <a:xfrm>
            <a:off x="4376688" y="1628800"/>
            <a:ext cx="2016125" cy="360363"/>
          </a:xfrm>
          <a:prstGeom prst="rect">
            <a:avLst/>
          </a:prstGeom>
          <a:noFill/>
          <a:ln>
            <a:noFill/>
          </a:ln>
        </p:spPr>
        <p:txBody>
          <a:bodyPr lIns="92075" tIns="46038" rIns="92075" bIns="46038"/>
          <a:lstStyle>
            <a:lvl1pPr marL="342900" indent="-342900" algn="l" rtl="0" eaLnBrk="0" fontAlgn="base" hangingPunct="0">
              <a:spcBef>
                <a:spcPct val="20000"/>
              </a:spcBef>
              <a:spcAft>
                <a:spcPct val="0"/>
              </a:spcAft>
              <a:buClr>
                <a:srgbClr val="232323"/>
              </a:buClr>
              <a:buFont typeface="Monotype Sorts" pitchFamily="2" charset="2"/>
              <a:buChar char="v"/>
              <a:defRPr sz="3200">
                <a:solidFill>
                  <a:srgbClr val="232323"/>
                </a:solidFill>
                <a:latin typeface="+mn-lt"/>
                <a:ea typeface="+mn-ea"/>
                <a:cs typeface="+mn-cs"/>
              </a:defRPr>
            </a:lvl1pPr>
            <a:lvl2pPr marL="742950" indent="-285750" algn="l" rtl="0" eaLnBrk="0" fontAlgn="base" hangingPunct="0">
              <a:spcBef>
                <a:spcPct val="20000"/>
              </a:spcBef>
              <a:spcAft>
                <a:spcPct val="0"/>
              </a:spcAft>
              <a:buClr>
                <a:srgbClr val="232323"/>
              </a:buClr>
              <a:buChar char="•"/>
              <a:defRPr sz="2800">
                <a:solidFill>
                  <a:srgbClr val="232323"/>
                </a:solidFill>
                <a:latin typeface="+mn-lt"/>
              </a:defRPr>
            </a:lvl2pPr>
            <a:lvl3pPr marL="1143000" indent="-228600" algn="l" rtl="0" eaLnBrk="0" fontAlgn="base" hangingPunct="0">
              <a:spcBef>
                <a:spcPct val="20000"/>
              </a:spcBef>
              <a:spcAft>
                <a:spcPct val="0"/>
              </a:spcAft>
              <a:buClr>
                <a:srgbClr val="232323"/>
              </a:buClr>
              <a:buChar char="•"/>
              <a:defRPr sz="2400">
                <a:solidFill>
                  <a:srgbClr val="232323"/>
                </a:solidFill>
                <a:latin typeface="+mn-lt"/>
              </a:defRPr>
            </a:lvl3pPr>
            <a:lvl4pPr marL="1600200" indent="-228600" algn="l" rtl="0" eaLnBrk="0" fontAlgn="base" hangingPunct="0">
              <a:spcBef>
                <a:spcPct val="20000"/>
              </a:spcBef>
              <a:spcAft>
                <a:spcPct val="0"/>
              </a:spcAft>
              <a:buClr>
                <a:srgbClr val="232323"/>
              </a:buClr>
              <a:buChar char="•"/>
              <a:defRPr sz="2000">
                <a:solidFill>
                  <a:srgbClr val="232323"/>
                </a:solidFill>
                <a:latin typeface="+mn-lt"/>
              </a:defRPr>
            </a:lvl4pPr>
            <a:lvl5pPr marL="20574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9pPr>
          </a:lstStyle>
          <a:p>
            <a:pPr marL="0" indent="0" algn="ctr">
              <a:buFont typeface="Monotype Sorts" pitchFamily="2" charset="2"/>
              <a:buNone/>
              <a:defRPr/>
            </a:pPr>
            <a:r>
              <a:rPr lang="hr-HR" altLang="sr-Latn-RS" sz="1600" b="1" kern="0" dirty="0" err="1">
                <a:solidFill>
                  <a:srgbClr val="0070C0"/>
                </a:solidFill>
              </a:rPr>
              <a:t>mish</a:t>
            </a:r>
            <a:r>
              <a:rPr lang="hr-HR" altLang="sr-Latn-RS" sz="1600" b="1" kern="0" dirty="0">
                <a:solidFill>
                  <a:srgbClr val="0070C0"/>
                </a:solidFill>
              </a:rPr>
              <a:t> REC</a:t>
            </a:r>
          </a:p>
          <a:p>
            <a:pPr marL="0" indent="0" algn="ctr">
              <a:buFont typeface="Monotype Sorts" pitchFamily="2" charset="2"/>
              <a:buNone/>
              <a:defRPr/>
            </a:pPr>
            <a:r>
              <a:rPr lang="hr-HR" altLang="sr-Latn-RS" sz="1600" kern="0" dirty="0"/>
              <a:t>RECEPCIJA (PMS)</a:t>
            </a:r>
          </a:p>
        </p:txBody>
      </p:sp>
      <p:pic>
        <p:nvPicPr>
          <p:cNvPr id="15382" name="Picture 22" descr="14 Principles Of Management By Henry Fayol With Examples">
            <a:extLst>
              <a:ext uri="{FF2B5EF4-FFF2-40B4-BE49-F238E27FC236}">
                <a16:creationId xmlns:a16="http://schemas.microsoft.com/office/drawing/2014/main" id="{0C453C40-7971-430D-90FE-31F364EA62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528" y="836712"/>
            <a:ext cx="1839549" cy="122413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a:extLst>
              <a:ext uri="{FF2B5EF4-FFF2-40B4-BE49-F238E27FC236}">
                <a16:creationId xmlns:a16="http://schemas.microsoft.com/office/drawing/2014/main" id="{05A5DFF3-24DA-4735-B15D-FCC12F826EBB}"/>
              </a:ext>
            </a:extLst>
          </p:cNvPr>
          <p:cNvSpPr txBox="1">
            <a:spLocks noChangeArrowheads="1"/>
          </p:cNvSpPr>
          <p:nvPr/>
        </p:nvSpPr>
        <p:spPr bwMode="auto">
          <a:xfrm>
            <a:off x="101974" y="2078882"/>
            <a:ext cx="2176064"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232323"/>
              </a:buClr>
              <a:buFont typeface="Monotype Sorts" pitchFamily="2" charset="2"/>
              <a:buChar char="v"/>
              <a:defRPr sz="3200">
                <a:solidFill>
                  <a:srgbClr val="232323"/>
                </a:solidFill>
                <a:latin typeface="+mn-lt"/>
                <a:ea typeface="+mn-ea"/>
                <a:cs typeface="+mn-cs"/>
              </a:defRPr>
            </a:lvl1pPr>
            <a:lvl2pPr marL="742950" indent="-285750" algn="l" rtl="0" eaLnBrk="0" fontAlgn="base" hangingPunct="0">
              <a:spcBef>
                <a:spcPct val="20000"/>
              </a:spcBef>
              <a:spcAft>
                <a:spcPct val="0"/>
              </a:spcAft>
              <a:buClr>
                <a:srgbClr val="232323"/>
              </a:buClr>
              <a:buChar char="•"/>
              <a:defRPr sz="2800">
                <a:solidFill>
                  <a:srgbClr val="232323"/>
                </a:solidFill>
                <a:latin typeface="+mn-lt"/>
              </a:defRPr>
            </a:lvl2pPr>
            <a:lvl3pPr marL="1143000" indent="-228600" algn="l" rtl="0" eaLnBrk="0" fontAlgn="base" hangingPunct="0">
              <a:spcBef>
                <a:spcPct val="20000"/>
              </a:spcBef>
              <a:spcAft>
                <a:spcPct val="0"/>
              </a:spcAft>
              <a:buClr>
                <a:srgbClr val="232323"/>
              </a:buClr>
              <a:buChar char="•"/>
              <a:defRPr sz="2400">
                <a:solidFill>
                  <a:srgbClr val="232323"/>
                </a:solidFill>
                <a:latin typeface="+mn-lt"/>
              </a:defRPr>
            </a:lvl3pPr>
            <a:lvl4pPr marL="1600200" indent="-228600" algn="l" rtl="0" eaLnBrk="0" fontAlgn="base" hangingPunct="0">
              <a:spcBef>
                <a:spcPct val="20000"/>
              </a:spcBef>
              <a:spcAft>
                <a:spcPct val="0"/>
              </a:spcAft>
              <a:buClr>
                <a:srgbClr val="232323"/>
              </a:buClr>
              <a:buChar char="•"/>
              <a:defRPr sz="2000">
                <a:solidFill>
                  <a:srgbClr val="232323"/>
                </a:solidFill>
                <a:latin typeface="+mn-lt"/>
              </a:defRPr>
            </a:lvl4pPr>
            <a:lvl5pPr marL="20574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100000"/>
              <a:buChar char="–"/>
              <a:defRPr sz="2000">
                <a:solidFill>
                  <a:srgbClr val="114FFB"/>
                </a:solidFill>
                <a:effectLst>
                  <a:outerShdw blurRad="38100" dist="38100" dir="2700000" algn="tl">
                    <a:srgbClr val="C0C0C0"/>
                  </a:outerShdw>
                </a:effectLst>
                <a:latin typeface="+mn-lt"/>
              </a:defRPr>
            </a:lvl9pPr>
          </a:lstStyle>
          <a:p>
            <a:pPr marL="0" indent="0" algn="ctr">
              <a:buFont typeface="Monotype Sorts" pitchFamily="2" charset="2"/>
              <a:buNone/>
            </a:pPr>
            <a:r>
              <a:rPr lang="hr-HR" altLang="sr-Latn-RS" sz="1600" b="1" kern="0" dirty="0" err="1">
                <a:solidFill>
                  <a:srgbClr val="0070C0"/>
                </a:solidFill>
              </a:rPr>
              <a:t>mish</a:t>
            </a:r>
            <a:r>
              <a:rPr lang="hr-HR" altLang="sr-Latn-RS" sz="1600" b="1" kern="0" dirty="0">
                <a:solidFill>
                  <a:srgbClr val="0070C0"/>
                </a:solidFill>
              </a:rPr>
              <a:t> USAD i KPP</a:t>
            </a:r>
          </a:p>
          <a:p>
            <a:pPr marL="0" indent="0" algn="ctr">
              <a:buFont typeface="Monotype Sorts" pitchFamily="2" charset="2"/>
              <a:buNone/>
            </a:pPr>
            <a:r>
              <a:rPr lang="hr-HR" altLang="sr-Latn-RS" sz="1600" kern="0" dirty="0"/>
              <a:t>UPRAVA</a:t>
            </a:r>
          </a:p>
        </p:txBody>
      </p:sp>
    </p:spTree>
  </p:cSld>
  <p:clrMapOvr>
    <a:masterClrMapping/>
  </p:clrMapOvr>
  <p:transition spd="slow" advClick="0" advTm="2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0848CD8-6226-4768-B385-B0B0A1652E29}"/>
              </a:ext>
            </a:extLst>
          </p:cNvPr>
          <p:cNvSpPr>
            <a:spLocks noGrp="1" noChangeArrowheads="1"/>
          </p:cNvSpPr>
          <p:nvPr>
            <p:ph type="title"/>
          </p:nvPr>
        </p:nvSpPr>
        <p:spPr>
          <a:xfrm>
            <a:off x="1805880" y="159479"/>
            <a:ext cx="7086600" cy="333703"/>
          </a:xfrm>
        </p:spPr>
        <p:txBody>
          <a:bodyPr/>
          <a:lstStyle/>
          <a:p>
            <a:pPr>
              <a:defRPr/>
            </a:pPr>
            <a:r>
              <a:rPr lang="hr-HR" altLang="sr-Latn-RS" sz="2400" dirty="0"/>
              <a:t>ISTRA TECH - </a:t>
            </a:r>
            <a:r>
              <a:rPr lang="hr-HR" sz="2400" dirty="0"/>
              <a:t>Reference</a:t>
            </a:r>
            <a:endParaRPr lang="en-US" sz="2400" dirty="0"/>
          </a:p>
        </p:txBody>
      </p:sp>
      <p:sp>
        <p:nvSpPr>
          <p:cNvPr id="12291" name="Text Box 4">
            <a:extLst>
              <a:ext uri="{FF2B5EF4-FFF2-40B4-BE49-F238E27FC236}">
                <a16:creationId xmlns:a16="http://schemas.microsoft.com/office/drawing/2014/main" id="{2478E228-3A76-4B08-A70F-98CF2D568E4C}"/>
              </a:ext>
            </a:extLst>
          </p:cNvPr>
          <p:cNvSpPr txBox="1">
            <a:spLocks noChangeArrowheads="1"/>
          </p:cNvSpPr>
          <p:nvPr/>
        </p:nvSpPr>
        <p:spPr bwMode="auto">
          <a:xfrm>
            <a:off x="1357313" y="620713"/>
            <a:ext cx="6537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spcBef>
                <a:spcPct val="0"/>
              </a:spcBef>
              <a:buClrTx/>
              <a:buFontTx/>
              <a:buNone/>
            </a:pPr>
            <a:r>
              <a:rPr lang="hr-HR" altLang="sr-Latn-RS" sz="1800" dirty="0">
                <a:solidFill>
                  <a:srgbClr val="114FFB"/>
                </a:solidFill>
              </a:rPr>
              <a:t>TRŽIŠNI LIDER U HRVATSKOJ</a:t>
            </a:r>
            <a:r>
              <a:rPr lang="en-US" altLang="sr-Latn-RS" sz="1800" dirty="0">
                <a:solidFill>
                  <a:srgbClr val="114FFB"/>
                </a:solidFill>
              </a:rPr>
              <a:t> </a:t>
            </a:r>
          </a:p>
          <a:p>
            <a:pPr algn="ctr">
              <a:spcBef>
                <a:spcPct val="0"/>
              </a:spcBef>
              <a:buClrTx/>
              <a:buFontTx/>
              <a:buNone/>
            </a:pPr>
            <a:r>
              <a:rPr lang="hr-HR" altLang="sr-Latn-RS" sz="1800" dirty="0">
                <a:solidFill>
                  <a:srgbClr val="114FFB"/>
                </a:solidFill>
              </a:rPr>
              <a:t>250+ smještajnih objekata, 700+restorana i barova, 150+</a:t>
            </a:r>
            <a:r>
              <a:rPr lang="en-US" altLang="sr-Latn-RS" sz="1800" dirty="0">
                <a:solidFill>
                  <a:srgbClr val="114FFB"/>
                </a:solidFill>
              </a:rPr>
              <a:t> </a:t>
            </a:r>
            <a:r>
              <a:rPr lang="en-US" altLang="sr-Latn-RS" sz="1800" dirty="0" err="1">
                <a:solidFill>
                  <a:srgbClr val="114FFB"/>
                </a:solidFill>
              </a:rPr>
              <a:t>poduzeća</a:t>
            </a:r>
            <a:endParaRPr lang="en-US" altLang="sr-Latn-RS" sz="1800" dirty="0">
              <a:solidFill>
                <a:srgbClr val="114FFB"/>
              </a:solidFill>
            </a:endParaRPr>
          </a:p>
        </p:txBody>
      </p:sp>
      <p:graphicFrame>
        <p:nvGraphicFramePr>
          <p:cNvPr id="12292" name="Object 7">
            <a:extLst>
              <a:ext uri="{FF2B5EF4-FFF2-40B4-BE49-F238E27FC236}">
                <a16:creationId xmlns:a16="http://schemas.microsoft.com/office/drawing/2014/main" id="{7DE33F60-1073-41FA-B441-932D660B8991}"/>
              </a:ext>
            </a:extLst>
          </p:cNvPr>
          <p:cNvGraphicFramePr>
            <a:graphicFrameLocks noChangeAspect="1"/>
          </p:cNvGraphicFramePr>
          <p:nvPr/>
        </p:nvGraphicFramePr>
        <p:xfrm>
          <a:off x="107504" y="2360613"/>
          <a:ext cx="3163887" cy="2936875"/>
        </p:xfrm>
        <a:graphic>
          <a:graphicData uri="http://schemas.openxmlformats.org/presentationml/2006/ole">
            <mc:AlternateContent xmlns:mc="http://schemas.openxmlformats.org/markup-compatibility/2006">
              <mc:Choice xmlns:v="urn:schemas-microsoft-com:vml" Requires="v">
                <p:oleObj name="CorelDRAW" r:id="rId2" imgW="2076450" imgH="1933575" progId="CorelDraw.Graphic.7">
                  <p:embed/>
                </p:oleObj>
              </mc:Choice>
              <mc:Fallback>
                <p:oleObj name="CorelDRAW" r:id="rId2" imgW="2076450" imgH="1933575" progId="CorelDraw.Graphic.7">
                  <p:embed/>
                  <p:pic>
                    <p:nvPicPr>
                      <p:cNvPr id="12292" name="Object 7">
                        <a:extLst>
                          <a:ext uri="{FF2B5EF4-FFF2-40B4-BE49-F238E27FC236}">
                            <a16:creationId xmlns:a16="http://schemas.microsoft.com/office/drawing/2014/main" id="{7DE33F60-1073-41FA-B441-932D660B8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60613"/>
                        <a:ext cx="3163887"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93" name="Picture 6">
            <a:extLst>
              <a:ext uri="{FF2B5EF4-FFF2-40B4-BE49-F238E27FC236}">
                <a16:creationId xmlns:a16="http://schemas.microsoft.com/office/drawing/2014/main" id="{FEE3BC3B-ACA2-432D-81A0-9DC0EBCB96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 y="4680676"/>
            <a:ext cx="10509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
            <a:extLst>
              <a:ext uri="{FF2B5EF4-FFF2-40B4-BE49-F238E27FC236}">
                <a16:creationId xmlns:a16="http://schemas.microsoft.com/office/drawing/2014/main" id="{58194407-3742-4812-8538-685ECE15C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609303"/>
            <a:ext cx="1019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3">
            <a:extLst>
              <a:ext uri="{FF2B5EF4-FFF2-40B4-BE49-F238E27FC236}">
                <a16:creationId xmlns:a16="http://schemas.microsoft.com/office/drawing/2014/main" id="{60C2533E-9182-40CA-AB1A-49D9D23B6D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1589459"/>
            <a:ext cx="809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Image result for laguna novigrad logo">
            <a:extLst>
              <a:ext uri="{FF2B5EF4-FFF2-40B4-BE49-F238E27FC236}">
                <a16:creationId xmlns:a16="http://schemas.microsoft.com/office/drawing/2014/main" id="{A95D98A6-C741-4990-8497-5B4E357913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1566440"/>
            <a:ext cx="8223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
            <a:extLst>
              <a:ext uri="{FF2B5EF4-FFF2-40B4-BE49-F238E27FC236}">
                <a16:creationId xmlns:a16="http://schemas.microsoft.com/office/drawing/2014/main" id="{28725FDD-EDA7-48FE-A816-1DB0A523C5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312" y="1571203"/>
            <a:ext cx="9159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5">
            <a:extLst>
              <a:ext uri="{FF2B5EF4-FFF2-40B4-BE49-F238E27FC236}">
                <a16:creationId xmlns:a16="http://schemas.microsoft.com/office/drawing/2014/main" id="{22A84AE7-691A-449F-BB95-DBB2690188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151" y="3800474"/>
            <a:ext cx="504201" cy="70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6">
            <a:extLst>
              <a:ext uri="{FF2B5EF4-FFF2-40B4-BE49-F238E27FC236}">
                <a16:creationId xmlns:a16="http://schemas.microsoft.com/office/drawing/2014/main" id="{EEEF9907-4FCA-43A3-B6CB-6260CE3656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1920" y="2130436"/>
            <a:ext cx="828675" cy="35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descr="Image result for mikiÄ krk logo">
            <a:extLst>
              <a:ext uri="{FF2B5EF4-FFF2-40B4-BE49-F238E27FC236}">
                <a16:creationId xmlns:a16="http://schemas.microsoft.com/office/drawing/2014/main" id="{4854DB2B-478F-4112-8463-759D3FF171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4168" y="5229200"/>
            <a:ext cx="10175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7">
            <a:extLst>
              <a:ext uri="{FF2B5EF4-FFF2-40B4-BE49-F238E27FC236}">
                <a16:creationId xmlns:a16="http://schemas.microsoft.com/office/drawing/2014/main" id="{DAA1B9A6-E58C-48F9-A740-445D9DF684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040" y="2176761"/>
            <a:ext cx="959089" cy="26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9">
            <a:extLst>
              <a:ext uri="{FF2B5EF4-FFF2-40B4-BE49-F238E27FC236}">
                <a16:creationId xmlns:a16="http://schemas.microsoft.com/office/drawing/2014/main" id="{94FCC951-A9DE-4CBF-ACB2-C2959A7201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16586" y="3871913"/>
            <a:ext cx="5127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5" name="Group 12">
            <a:extLst>
              <a:ext uri="{FF2B5EF4-FFF2-40B4-BE49-F238E27FC236}">
                <a16:creationId xmlns:a16="http://schemas.microsoft.com/office/drawing/2014/main" id="{580150FB-FB6D-4EC8-B7D8-35719270E6A2}"/>
              </a:ext>
            </a:extLst>
          </p:cNvPr>
          <p:cNvGrpSpPr>
            <a:grpSpLocks/>
          </p:cNvGrpSpPr>
          <p:nvPr/>
        </p:nvGrpSpPr>
        <p:grpSpPr bwMode="auto">
          <a:xfrm>
            <a:off x="4354786" y="3863975"/>
            <a:ext cx="658812" cy="469900"/>
            <a:chOff x="5470926" y="4365104"/>
            <a:chExt cx="906489" cy="646113"/>
          </a:xfrm>
        </p:grpSpPr>
        <p:pic>
          <p:nvPicPr>
            <p:cNvPr id="12332" name="Picture 10">
              <a:extLst>
                <a:ext uri="{FF2B5EF4-FFF2-40B4-BE49-F238E27FC236}">
                  <a16:creationId xmlns:a16="http://schemas.microsoft.com/office/drawing/2014/main" id="{0045CD40-C0C4-42D1-BA23-39C38A26B3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0926" y="4365104"/>
              <a:ext cx="69375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11">
              <a:extLst>
                <a:ext uri="{FF2B5EF4-FFF2-40B4-BE49-F238E27FC236}">
                  <a16:creationId xmlns:a16="http://schemas.microsoft.com/office/drawing/2014/main" id="{ED627BDC-3654-4811-88B8-54748C53D6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17802" y="4905866"/>
              <a:ext cx="559613" cy="8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6" name="Picture 13">
            <a:extLst>
              <a:ext uri="{FF2B5EF4-FFF2-40B4-BE49-F238E27FC236}">
                <a16:creationId xmlns:a16="http://schemas.microsoft.com/office/drawing/2014/main" id="{B50ADA6E-B3FF-406A-A921-99BE21A684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74868" y="1472332"/>
            <a:ext cx="5762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14">
            <a:extLst>
              <a:ext uri="{FF2B5EF4-FFF2-40B4-BE49-F238E27FC236}">
                <a16:creationId xmlns:a16="http://schemas.microsoft.com/office/drawing/2014/main" id="{C4B9C902-D3E9-42D1-A7F2-FDB26D918F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05994" y="3861048"/>
            <a:ext cx="498254" cy="52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19" descr="Image result for istarske toplice logo">
            <a:extLst>
              <a:ext uri="{FF2B5EF4-FFF2-40B4-BE49-F238E27FC236}">
                <a16:creationId xmlns:a16="http://schemas.microsoft.com/office/drawing/2014/main" id="{C80996E7-32FC-45A8-8FFD-75D0689177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19872" y="4684713"/>
            <a:ext cx="11969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1" descr="Image result for THALASSOTHERAPIA CRIKVENICA logo">
            <a:extLst>
              <a:ext uri="{FF2B5EF4-FFF2-40B4-BE49-F238E27FC236}">
                <a16:creationId xmlns:a16="http://schemas.microsoft.com/office/drawing/2014/main" id="{3FF3BADF-F28B-4D79-9F81-5EC0E93ED68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19748" y="3213100"/>
            <a:ext cx="8842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3" descr="Image result for THALASSOTHERAPIA OPATIJA logo">
            <a:extLst>
              <a:ext uri="{FF2B5EF4-FFF2-40B4-BE49-F238E27FC236}">
                <a16:creationId xmlns:a16="http://schemas.microsoft.com/office/drawing/2014/main" id="{0DA40120-F663-4129-9DEE-2AC43C2F947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32040" y="4581525"/>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17">
            <a:extLst>
              <a:ext uri="{FF2B5EF4-FFF2-40B4-BE49-F238E27FC236}">
                <a16:creationId xmlns:a16="http://schemas.microsoft.com/office/drawing/2014/main" id="{E455BCBE-9A6E-470C-A5DE-5888DD10A3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13179" y="2579328"/>
            <a:ext cx="7667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3" name="Rectangle 19">
            <a:extLst>
              <a:ext uri="{FF2B5EF4-FFF2-40B4-BE49-F238E27FC236}">
                <a16:creationId xmlns:a16="http://schemas.microsoft.com/office/drawing/2014/main" id="{0EE114D6-651C-4306-9C09-3CE2F6D1458A}"/>
              </a:ext>
            </a:extLst>
          </p:cNvPr>
          <p:cNvSpPr>
            <a:spLocks noChangeArrowheads="1"/>
          </p:cNvSpPr>
          <p:nvPr/>
        </p:nvSpPr>
        <p:spPr bwMode="auto">
          <a:xfrm>
            <a:off x="2893591" y="1217184"/>
            <a:ext cx="431958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nSpc>
                <a:spcPct val="90000"/>
              </a:lnSpc>
              <a:spcBef>
                <a:spcPct val="0"/>
              </a:spcBef>
              <a:buClrTx/>
              <a:buFont typeface="Monotype Sorts" pitchFamily="2" charset="2"/>
              <a:buNone/>
            </a:pPr>
            <a:r>
              <a:rPr lang="hr-HR" altLang="sr-Latn-RS" sz="900" b="1" dirty="0">
                <a:latin typeface="Bookman Old Style" panose="02050604050505020204" pitchFamily="18" charset="0"/>
                <a:cs typeface="Calibri" panose="020F0502020204030204" pitchFamily="34" charset="0"/>
              </a:rPr>
              <a:t>HOTELI, KAMPOVI, RESORTI, LJEČILIŠTA, MARINE,…</a:t>
            </a:r>
            <a:endParaRPr lang="hr-HR" altLang="sr-Latn-RS" sz="900" dirty="0">
              <a:latin typeface="Bookman Old Style" panose="02050604050505020204" pitchFamily="18" charset="0"/>
              <a:cs typeface="Calibri" panose="020F0502020204030204" pitchFamily="34" charset="0"/>
            </a:endParaRPr>
          </a:p>
        </p:txBody>
      </p:sp>
      <p:pic>
        <p:nvPicPr>
          <p:cNvPr id="12315" name="Picture 23">
            <a:extLst>
              <a:ext uri="{FF2B5EF4-FFF2-40B4-BE49-F238E27FC236}">
                <a16:creationId xmlns:a16="http://schemas.microsoft.com/office/drawing/2014/main" id="{EBA20095-2C7A-48D4-B5AC-6D2836A9D81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52120" y="5897563"/>
            <a:ext cx="4222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25">
            <a:extLst>
              <a:ext uri="{FF2B5EF4-FFF2-40B4-BE49-F238E27FC236}">
                <a16:creationId xmlns:a16="http://schemas.microsoft.com/office/drawing/2014/main" id="{470DD0A3-37C4-4092-AD1A-07BC5F71005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8313" y="5848350"/>
            <a:ext cx="16557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26">
            <a:extLst>
              <a:ext uri="{FF2B5EF4-FFF2-40B4-BE49-F238E27FC236}">
                <a16:creationId xmlns:a16="http://schemas.microsoft.com/office/drawing/2014/main" id="{8980EDAB-32C3-4C6B-B10F-E6ADF3B497E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90890" y="4675188"/>
            <a:ext cx="6413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27">
            <a:extLst>
              <a:ext uri="{FF2B5EF4-FFF2-40B4-BE49-F238E27FC236}">
                <a16:creationId xmlns:a16="http://schemas.microsoft.com/office/drawing/2014/main" id="{9935DB94-FAFC-4A36-A20A-0D6EE0403CD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83768" y="5805488"/>
            <a:ext cx="6413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1">
            <a:extLst>
              <a:ext uri="{FF2B5EF4-FFF2-40B4-BE49-F238E27FC236}">
                <a16:creationId xmlns:a16="http://schemas.microsoft.com/office/drawing/2014/main" id="{B4012DB1-CE1D-49FD-A1D6-D3565A37540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21202" y="5738812"/>
            <a:ext cx="62706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3">
            <a:extLst>
              <a:ext uri="{FF2B5EF4-FFF2-40B4-BE49-F238E27FC236}">
                <a16:creationId xmlns:a16="http://schemas.microsoft.com/office/drawing/2014/main" id="{FC5E2FBC-DB3B-43B5-B697-D9985C6D3AD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020272" y="4681538"/>
            <a:ext cx="11112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4">
            <a:extLst>
              <a:ext uri="{FF2B5EF4-FFF2-40B4-BE49-F238E27FC236}">
                <a16:creationId xmlns:a16="http://schemas.microsoft.com/office/drawing/2014/main" id="{F375366E-DBB8-4379-B446-1274D32D969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189167" y="3153558"/>
            <a:ext cx="772911" cy="36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5">
            <a:extLst>
              <a:ext uri="{FF2B5EF4-FFF2-40B4-BE49-F238E27FC236}">
                <a16:creationId xmlns:a16="http://schemas.microsoft.com/office/drawing/2014/main" id="{9DA8D5EA-B50F-46C8-B426-508549CA6DF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72400" y="3859213"/>
            <a:ext cx="828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37">
            <a:extLst>
              <a:ext uri="{FF2B5EF4-FFF2-40B4-BE49-F238E27FC236}">
                <a16:creationId xmlns:a16="http://schemas.microsoft.com/office/drawing/2014/main" id="{7C9AB6BB-DCEB-4143-AD6C-743D37D47E3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83768" y="2166654"/>
            <a:ext cx="11842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4" descr="Helios Faros Hoteli">
            <a:extLst>
              <a:ext uri="{FF2B5EF4-FFF2-40B4-BE49-F238E27FC236}">
                <a16:creationId xmlns:a16="http://schemas.microsoft.com/office/drawing/2014/main" id="{84397685-0179-48F3-A433-BD77E5A678C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156176" y="1578347"/>
            <a:ext cx="11525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2">
            <a:extLst>
              <a:ext uri="{FF2B5EF4-FFF2-40B4-BE49-F238E27FC236}">
                <a16:creationId xmlns:a16="http://schemas.microsoft.com/office/drawing/2014/main" id="{2FE16303-A441-4458-B34F-61DA2FBD085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923928" y="1496591"/>
            <a:ext cx="720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4">
            <a:extLst>
              <a:ext uri="{FF2B5EF4-FFF2-40B4-BE49-F238E27FC236}">
                <a16:creationId xmlns:a16="http://schemas.microsoft.com/office/drawing/2014/main" id="{4E696E94-8CA0-4AAE-ADE7-3FB66F59BE3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82453" y="2549525"/>
            <a:ext cx="8588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6">
            <a:extLst>
              <a:ext uri="{FF2B5EF4-FFF2-40B4-BE49-F238E27FC236}">
                <a16:creationId xmlns:a16="http://schemas.microsoft.com/office/drawing/2014/main" id="{EB0C7A78-24AA-4A8A-90C1-1DC7BC4E2FB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860032" y="2492375"/>
            <a:ext cx="51593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9" name="Picture 8">
            <a:extLst>
              <a:ext uri="{FF2B5EF4-FFF2-40B4-BE49-F238E27FC236}">
                <a16:creationId xmlns:a16="http://schemas.microsoft.com/office/drawing/2014/main" id="{AA2DAE32-EA3D-4B21-B6BA-D7BFBBBD859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562622" y="5084763"/>
            <a:ext cx="682625" cy="6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Picture 9">
            <a:extLst>
              <a:ext uri="{FF2B5EF4-FFF2-40B4-BE49-F238E27FC236}">
                <a16:creationId xmlns:a16="http://schemas.microsoft.com/office/drawing/2014/main" id="{4E986919-C26F-4CC5-989C-0BB55C94773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574331" y="5084763"/>
            <a:ext cx="129381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10">
            <a:extLst>
              <a:ext uri="{FF2B5EF4-FFF2-40B4-BE49-F238E27FC236}">
                <a16:creationId xmlns:a16="http://schemas.microsoft.com/office/drawing/2014/main" id="{1E54474E-F407-4B34-9EF2-1E8AA4AD2CB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332399" y="2159636"/>
            <a:ext cx="704097" cy="30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driatic Holidays">
            <a:extLst>
              <a:ext uri="{FF2B5EF4-FFF2-40B4-BE49-F238E27FC236}">
                <a16:creationId xmlns:a16="http://schemas.microsoft.com/office/drawing/2014/main" id="{94439496-6843-63E6-F63F-0272170BFE1A}"/>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644008" y="3287542"/>
            <a:ext cx="921290" cy="269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322A8D-CC32-EAEA-D424-9A23F11F064D}"/>
              </a:ext>
            </a:extLst>
          </p:cNvPr>
          <p:cNvPicPr>
            <a:picLocks noChangeAspect="1"/>
          </p:cNvPicPr>
          <p:nvPr/>
        </p:nvPicPr>
        <p:blipFill>
          <a:blip r:embed="rId39"/>
          <a:stretch>
            <a:fillRect/>
          </a:stretch>
        </p:blipFill>
        <p:spPr>
          <a:xfrm>
            <a:off x="5868144" y="3195508"/>
            <a:ext cx="993359" cy="387480"/>
          </a:xfrm>
          <a:prstGeom prst="rect">
            <a:avLst/>
          </a:prstGeom>
        </p:spPr>
      </p:pic>
      <p:pic>
        <p:nvPicPr>
          <p:cNvPr id="6" name="Picture 5">
            <a:extLst>
              <a:ext uri="{FF2B5EF4-FFF2-40B4-BE49-F238E27FC236}">
                <a16:creationId xmlns:a16="http://schemas.microsoft.com/office/drawing/2014/main" id="{9750E64D-181C-12CF-4D09-C0FAFDCC0E0E}"/>
              </a:ext>
            </a:extLst>
          </p:cNvPr>
          <p:cNvPicPr>
            <a:picLocks noChangeAspect="1"/>
          </p:cNvPicPr>
          <p:nvPr/>
        </p:nvPicPr>
        <p:blipFill>
          <a:blip r:embed="rId40"/>
          <a:stretch>
            <a:fillRect/>
          </a:stretch>
        </p:blipFill>
        <p:spPr>
          <a:xfrm>
            <a:off x="4644008" y="5822532"/>
            <a:ext cx="693293" cy="543759"/>
          </a:xfrm>
          <a:prstGeom prst="rect">
            <a:avLst/>
          </a:prstGeom>
        </p:spPr>
      </p:pic>
      <p:grpSp>
        <p:nvGrpSpPr>
          <p:cNvPr id="10" name="Group 9">
            <a:extLst>
              <a:ext uri="{FF2B5EF4-FFF2-40B4-BE49-F238E27FC236}">
                <a16:creationId xmlns:a16="http://schemas.microsoft.com/office/drawing/2014/main" id="{6ED4A091-AA50-60B3-58CA-306CDAA6281B}"/>
              </a:ext>
            </a:extLst>
          </p:cNvPr>
          <p:cNvGrpSpPr/>
          <p:nvPr/>
        </p:nvGrpSpPr>
        <p:grpSpPr>
          <a:xfrm>
            <a:off x="8036405" y="5157192"/>
            <a:ext cx="1168473" cy="1298575"/>
            <a:chOff x="-1942497" y="1266825"/>
            <a:chExt cx="1649905" cy="1833612"/>
          </a:xfrm>
        </p:grpSpPr>
        <p:pic>
          <p:nvPicPr>
            <p:cNvPr id="8" name="Picture 7">
              <a:extLst>
                <a:ext uri="{FF2B5EF4-FFF2-40B4-BE49-F238E27FC236}">
                  <a16:creationId xmlns:a16="http://schemas.microsoft.com/office/drawing/2014/main" id="{1B7C544F-77B0-AF48-74C2-5A4546C6A505}"/>
                </a:ext>
              </a:extLst>
            </p:cNvPr>
            <p:cNvPicPr>
              <a:picLocks noChangeAspect="1"/>
            </p:cNvPicPr>
            <p:nvPr/>
          </p:nvPicPr>
          <p:blipFill>
            <a:blip r:embed="rId41"/>
            <a:stretch>
              <a:fillRect/>
            </a:stretch>
          </p:blipFill>
          <p:spPr>
            <a:xfrm>
              <a:off x="-1942497" y="1266825"/>
              <a:ext cx="1628775" cy="1066800"/>
            </a:xfrm>
            <a:prstGeom prst="rect">
              <a:avLst/>
            </a:prstGeom>
          </p:spPr>
        </p:pic>
        <p:pic>
          <p:nvPicPr>
            <p:cNvPr id="9" name="Picture 8">
              <a:extLst>
                <a:ext uri="{FF2B5EF4-FFF2-40B4-BE49-F238E27FC236}">
                  <a16:creationId xmlns:a16="http://schemas.microsoft.com/office/drawing/2014/main" id="{10E650C7-95DF-9F84-675D-6CEA4F6CD2FA}"/>
                </a:ext>
              </a:extLst>
            </p:cNvPr>
            <p:cNvPicPr>
              <a:picLocks noChangeAspect="1"/>
            </p:cNvPicPr>
            <p:nvPr/>
          </p:nvPicPr>
          <p:blipFill>
            <a:blip r:embed="rId42"/>
            <a:stretch>
              <a:fillRect/>
            </a:stretch>
          </p:blipFill>
          <p:spPr>
            <a:xfrm>
              <a:off x="-1921367" y="2300337"/>
              <a:ext cx="1628775" cy="800100"/>
            </a:xfrm>
            <a:prstGeom prst="rect">
              <a:avLst/>
            </a:prstGeom>
          </p:spPr>
        </p:pic>
      </p:grpSp>
      <p:pic>
        <p:nvPicPr>
          <p:cNvPr id="1032" name="Picture 8" descr="ALH Logotype">
            <a:extLst>
              <a:ext uri="{FF2B5EF4-FFF2-40B4-BE49-F238E27FC236}">
                <a16:creationId xmlns:a16="http://schemas.microsoft.com/office/drawing/2014/main" id="{36F44333-827E-8399-4404-61A28E82E856}"/>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076056" y="1482281"/>
            <a:ext cx="663128" cy="550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5902D3-8EB7-5D39-A062-16C90F79066B}"/>
              </a:ext>
            </a:extLst>
          </p:cNvPr>
          <p:cNvPicPr>
            <a:picLocks noChangeAspect="1"/>
          </p:cNvPicPr>
          <p:nvPr/>
        </p:nvPicPr>
        <p:blipFill>
          <a:blip r:embed="rId44"/>
          <a:stretch>
            <a:fillRect/>
          </a:stretch>
        </p:blipFill>
        <p:spPr>
          <a:xfrm>
            <a:off x="8309163" y="2580877"/>
            <a:ext cx="576264" cy="443765"/>
          </a:xfrm>
          <a:prstGeom prst="rect">
            <a:avLst/>
          </a:prstGeom>
        </p:spPr>
      </p:pic>
      <p:pic>
        <p:nvPicPr>
          <p:cNvPr id="15" name="Picture 14">
            <a:extLst>
              <a:ext uri="{FF2B5EF4-FFF2-40B4-BE49-F238E27FC236}">
                <a16:creationId xmlns:a16="http://schemas.microsoft.com/office/drawing/2014/main" id="{F2A3F090-25F4-3A82-3D82-EB1285AD10AA}"/>
              </a:ext>
            </a:extLst>
          </p:cNvPr>
          <p:cNvPicPr>
            <a:picLocks noChangeAspect="1"/>
          </p:cNvPicPr>
          <p:nvPr/>
        </p:nvPicPr>
        <p:blipFill>
          <a:blip r:embed="rId45"/>
          <a:stretch>
            <a:fillRect/>
          </a:stretch>
        </p:blipFill>
        <p:spPr>
          <a:xfrm>
            <a:off x="8163195" y="3134670"/>
            <a:ext cx="852396" cy="506110"/>
          </a:xfrm>
          <a:prstGeom prst="rect">
            <a:avLst/>
          </a:prstGeom>
        </p:spPr>
      </p:pic>
      <p:pic>
        <p:nvPicPr>
          <p:cNvPr id="17" name="Picture 16">
            <a:extLst>
              <a:ext uri="{FF2B5EF4-FFF2-40B4-BE49-F238E27FC236}">
                <a16:creationId xmlns:a16="http://schemas.microsoft.com/office/drawing/2014/main" id="{FD92FF8C-E1C7-A000-A553-9A0DDCF83EE7}"/>
              </a:ext>
            </a:extLst>
          </p:cNvPr>
          <p:cNvPicPr>
            <a:picLocks noChangeAspect="1"/>
          </p:cNvPicPr>
          <p:nvPr/>
        </p:nvPicPr>
        <p:blipFill>
          <a:blip r:embed="rId46"/>
          <a:stretch>
            <a:fillRect/>
          </a:stretch>
        </p:blipFill>
        <p:spPr>
          <a:xfrm>
            <a:off x="8388424" y="4529672"/>
            <a:ext cx="686203" cy="548962"/>
          </a:xfrm>
          <a:prstGeom prst="rect">
            <a:avLst/>
          </a:prstGeom>
        </p:spPr>
      </p:pic>
      <p:pic>
        <p:nvPicPr>
          <p:cNvPr id="21" name="Picture 20">
            <a:extLst>
              <a:ext uri="{FF2B5EF4-FFF2-40B4-BE49-F238E27FC236}">
                <a16:creationId xmlns:a16="http://schemas.microsoft.com/office/drawing/2014/main" id="{B054A51C-FFA4-FBD1-EEC1-B68EDD33C64D}"/>
              </a:ext>
            </a:extLst>
          </p:cNvPr>
          <p:cNvPicPr>
            <a:picLocks noChangeAspect="1"/>
          </p:cNvPicPr>
          <p:nvPr/>
        </p:nvPicPr>
        <p:blipFill>
          <a:blip r:embed="rId47"/>
          <a:stretch>
            <a:fillRect/>
          </a:stretch>
        </p:blipFill>
        <p:spPr>
          <a:xfrm>
            <a:off x="7191984" y="5084763"/>
            <a:ext cx="980416" cy="538538"/>
          </a:xfrm>
          <a:prstGeom prst="rect">
            <a:avLst/>
          </a:prstGeom>
        </p:spPr>
      </p:pic>
      <p:pic>
        <p:nvPicPr>
          <p:cNvPr id="1034" name="Picture 10">
            <a:extLst>
              <a:ext uri="{FF2B5EF4-FFF2-40B4-BE49-F238E27FC236}">
                <a16:creationId xmlns:a16="http://schemas.microsoft.com/office/drawing/2014/main" id="{42B2AF02-ED91-5082-2234-AE3BE315265C}"/>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092280" y="5842324"/>
            <a:ext cx="833800" cy="435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A7DC20A-DB1D-196B-380C-B6A4CC70684D}"/>
              </a:ext>
            </a:extLst>
          </p:cNvPr>
          <p:cNvPicPr>
            <a:picLocks noChangeAspect="1"/>
          </p:cNvPicPr>
          <p:nvPr/>
        </p:nvPicPr>
        <p:blipFill>
          <a:blip r:embed="rId49"/>
          <a:stretch>
            <a:fillRect/>
          </a:stretch>
        </p:blipFill>
        <p:spPr>
          <a:xfrm>
            <a:off x="3466118" y="5918417"/>
            <a:ext cx="959505" cy="343156"/>
          </a:xfrm>
          <a:prstGeom prst="rect">
            <a:avLst/>
          </a:prstGeom>
        </p:spPr>
      </p:pic>
      <p:pic>
        <p:nvPicPr>
          <p:cNvPr id="25" name="Picture 24">
            <a:extLst>
              <a:ext uri="{FF2B5EF4-FFF2-40B4-BE49-F238E27FC236}">
                <a16:creationId xmlns:a16="http://schemas.microsoft.com/office/drawing/2014/main" id="{4B113765-3ACD-AAAC-E674-DDA221D22062}"/>
              </a:ext>
            </a:extLst>
          </p:cNvPr>
          <p:cNvPicPr>
            <a:picLocks noChangeAspect="1"/>
          </p:cNvPicPr>
          <p:nvPr/>
        </p:nvPicPr>
        <p:blipFill>
          <a:blip r:embed="rId50"/>
          <a:stretch>
            <a:fillRect/>
          </a:stretch>
        </p:blipFill>
        <p:spPr>
          <a:xfrm>
            <a:off x="6300192" y="2211217"/>
            <a:ext cx="959089" cy="198212"/>
          </a:xfrm>
          <a:prstGeom prst="rect">
            <a:avLst/>
          </a:prstGeom>
        </p:spPr>
      </p:pic>
      <p:pic>
        <p:nvPicPr>
          <p:cNvPr id="3" name="Picture 2">
            <a:extLst>
              <a:ext uri="{FF2B5EF4-FFF2-40B4-BE49-F238E27FC236}">
                <a16:creationId xmlns:a16="http://schemas.microsoft.com/office/drawing/2014/main" id="{F28F796A-52EF-C853-EC15-628197B9705C}"/>
              </a:ext>
            </a:extLst>
          </p:cNvPr>
          <p:cNvPicPr>
            <a:picLocks noChangeAspect="1"/>
          </p:cNvPicPr>
          <p:nvPr/>
        </p:nvPicPr>
        <p:blipFill>
          <a:blip r:embed="rId51"/>
          <a:stretch>
            <a:fillRect/>
          </a:stretch>
        </p:blipFill>
        <p:spPr>
          <a:xfrm>
            <a:off x="5855943" y="2713488"/>
            <a:ext cx="1017759" cy="283712"/>
          </a:xfrm>
          <a:prstGeom prst="rect">
            <a:avLst/>
          </a:prstGeom>
        </p:spPr>
      </p:pic>
      <p:pic>
        <p:nvPicPr>
          <p:cNvPr id="11" name="Picture 10">
            <a:extLst>
              <a:ext uri="{FF2B5EF4-FFF2-40B4-BE49-F238E27FC236}">
                <a16:creationId xmlns:a16="http://schemas.microsoft.com/office/drawing/2014/main" id="{1D3E8EF1-74AE-ECC6-3070-50BF8DC648CF}"/>
              </a:ext>
            </a:extLst>
          </p:cNvPr>
          <p:cNvPicPr>
            <a:picLocks noChangeAspect="1"/>
          </p:cNvPicPr>
          <p:nvPr/>
        </p:nvPicPr>
        <p:blipFill>
          <a:blip r:embed="rId52"/>
          <a:stretch>
            <a:fillRect/>
          </a:stretch>
        </p:blipFill>
        <p:spPr>
          <a:xfrm>
            <a:off x="7587807" y="1983735"/>
            <a:ext cx="584593" cy="653177"/>
          </a:xfrm>
          <a:prstGeom prst="rect">
            <a:avLst/>
          </a:prstGeom>
        </p:spPr>
      </p:pic>
      <p:pic>
        <p:nvPicPr>
          <p:cNvPr id="14" name="Picture 13">
            <a:extLst>
              <a:ext uri="{FF2B5EF4-FFF2-40B4-BE49-F238E27FC236}">
                <a16:creationId xmlns:a16="http://schemas.microsoft.com/office/drawing/2014/main" id="{9467E6E5-CC47-8846-6608-B1858227E940}"/>
              </a:ext>
            </a:extLst>
          </p:cNvPr>
          <p:cNvPicPr>
            <a:picLocks noChangeAspect="1"/>
          </p:cNvPicPr>
          <p:nvPr/>
        </p:nvPicPr>
        <p:blipFill>
          <a:blip r:embed="rId53"/>
          <a:stretch>
            <a:fillRect/>
          </a:stretch>
        </p:blipFill>
        <p:spPr>
          <a:xfrm>
            <a:off x="5163710" y="3966089"/>
            <a:ext cx="987673" cy="311897"/>
          </a:xfrm>
          <a:prstGeom prst="rect">
            <a:avLst/>
          </a:prstGeom>
        </p:spPr>
      </p:pic>
    </p:spTree>
  </p:cSld>
  <p:clrMapOvr>
    <a:masterClrMapping/>
  </p:clrMapOvr>
  <p:transition spd="slow" advClick="0" advTm="2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D9410D16-DAE8-269C-6B78-D1EB39CE2AF2}"/>
              </a:ext>
            </a:extLst>
          </p:cNvPr>
          <p:cNvSpPr>
            <a:spLocks noGrp="1" noChangeArrowheads="1"/>
          </p:cNvSpPr>
          <p:nvPr>
            <p:ph type="title"/>
          </p:nvPr>
        </p:nvSpPr>
        <p:spPr/>
        <p:txBody>
          <a:bodyPr/>
          <a:lstStyle/>
          <a:p>
            <a:pPr>
              <a:defRPr/>
            </a:pPr>
            <a:r>
              <a:rPr lang="hr-HR" sz="2400" dirty="0">
                <a:effectLst/>
              </a:rPr>
              <a:t>O predavaču</a:t>
            </a:r>
            <a:endParaRPr lang="hr-HR" sz="2400" dirty="0"/>
          </a:p>
        </p:txBody>
      </p:sp>
      <p:sp>
        <p:nvSpPr>
          <p:cNvPr id="10243" name="AutoShape 3" descr="rec_img1">
            <a:extLst>
              <a:ext uri="{FF2B5EF4-FFF2-40B4-BE49-F238E27FC236}">
                <a16:creationId xmlns:a16="http://schemas.microsoft.com/office/drawing/2014/main" id="{97976831-286E-0C43-DEC5-DC5B491B7EE9}"/>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sp>
        <p:nvSpPr>
          <p:cNvPr id="2" name="TextBox 1">
            <a:extLst>
              <a:ext uri="{FF2B5EF4-FFF2-40B4-BE49-F238E27FC236}">
                <a16:creationId xmlns:a16="http://schemas.microsoft.com/office/drawing/2014/main" id="{8D57CEFC-7F40-CC92-49CC-767DA4FC8B1C}"/>
              </a:ext>
            </a:extLst>
          </p:cNvPr>
          <p:cNvSpPr txBox="1"/>
          <p:nvPr/>
        </p:nvSpPr>
        <p:spPr>
          <a:xfrm>
            <a:off x="409575" y="979270"/>
            <a:ext cx="6315255" cy="5262979"/>
          </a:xfrm>
          <a:prstGeom prst="rect">
            <a:avLst/>
          </a:prstGeom>
          <a:noFill/>
        </p:spPr>
        <p:txBody>
          <a:bodyPr wrap="none">
            <a:spAutoFit/>
          </a:bodyPr>
          <a:lstStyle/>
          <a:p>
            <a:pPr>
              <a:defRPr/>
            </a:pPr>
            <a:r>
              <a:rPr lang="hr-HR" sz="1400" b="1" dirty="0">
                <a:latin typeface="+mn-lt"/>
              </a:rPr>
              <a:t>- Davor Brenko</a:t>
            </a:r>
          </a:p>
          <a:p>
            <a:pPr>
              <a:defRPr/>
            </a:pPr>
            <a:r>
              <a:rPr lang="hr-HR" sz="1400" b="1" dirty="0">
                <a:latin typeface="+mn-lt"/>
              </a:rPr>
              <a:t> </a:t>
            </a:r>
          </a:p>
          <a:p>
            <a:pPr>
              <a:defRPr/>
            </a:pPr>
            <a:r>
              <a:rPr lang="hr-HR" sz="1400" b="1" dirty="0">
                <a:latin typeface="+mn-lt"/>
              </a:rPr>
              <a:t>- Rođen u Puli gdje završava osnovnu i srednju školu</a:t>
            </a:r>
          </a:p>
          <a:p>
            <a:pPr>
              <a:defRPr/>
            </a:pPr>
            <a:endParaRPr lang="hr-HR" sz="1400" b="1" dirty="0">
              <a:latin typeface="+mn-lt"/>
            </a:endParaRPr>
          </a:p>
          <a:p>
            <a:pPr>
              <a:defRPr/>
            </a:pPr>
            <a:r>
              <a:rPr lang="hr-HR" sz="1400" b="1" dirty="0">
                <a:latin typeface="+mn-lt"/>
              </a:rPr>
              <a:t>- Diplomirao 1988 godine na Elektrotehničkom fakultetu u Zagrebu (sada FER)</a:t>
            </a:r>
          </a:p>
          <a:p>
            <a:pPr>
              <a:defRPr/>
            </a:pPr>
            <a:r>
              <a:rPr lang="hr-HR" sz="1400" b="1" dirty="0">
                <a:latin typeface="+mn-lt"/>
              </a:rPr>
              <a:t>   - diplomski rad na temu AI  - upotreba neuronske mreže u raspoznavanju uzoraka</a:t>
            </a:r>
          </a:p>
          <a:p>
            <a:pPr>
              <a:defRPr/>
            </a:pPr>
            <a:endParaRPr lang="hr-HR" sz="1400" b="1" dirty="0">
              <a:latin typeface="+mn-lt"/>
            </a:endParaRPr>
          </a:p>
          <a:p>
            <a:pPr>
              <a:defRPr/>
            </a:pPr>
            <a:r>
              <a:rPr lang="hr-HR" sz="1400" b="1" dirty="0">
                <a:latin typeface="+mn-lt"/>
              </a:rPr>
              <a:t>1980-1988 - razni sezonski poslovi u turizmu</a:t>
            </a:r>
          </a:p>
          <a:p>
            <a:pPr>
              <a:defRPr/>
            </a:pPr>
            <a:endParaRPr lang="hr-HR" sz="1400" b="1" dirty="0">
              <a:latin typeface="+mn-lt"/>
            </a:endParaRPr>
          </a:p>
          <a:p>
            <a:pPr>
              <a:defRPr/>
            </a:pPr>
            <a:r>
              <a:rPr lang="hr-HR" sz="1400" b="1" dirty="0">
                <a:latin typeface="+mn-lt"/>
              </a:rPr>
              <a:t>1988-1990 – stručni suradnik za IT u SOUR ISTRA JADRAN (Pula)</a:t>
            </a:r>
          </a:p>
          <a:p>
            <a:pPr>
              <a:defRPr/>
            </a:pPr>
            <a:endParaRPr lang="hr-HR" sz="1400" b="1" dirty="0">
              <a:latin typeface="+mn-lt"/>
            </a:endParaRPr>
          </a:p>
          <a:p>
            <a:pPr>
              <a:defRPr/>
            </a:pPr>
            <a:r>
              <a:rPr lang="hr-HR" sz="1400" b="1" dirty="0">
                <a:latin typeface="+mn-lt"/>
              </a:rPr>
              <a:t>1990 do danas u ISTRA TECH d.o.o. (do 2015 Istra Informatički Inženjering d.o.o.)</a:t>
            </a:r>
          </a:p>
          <a:p>
            <a:pPr>
              <a:defRPr/>
            </a:pPr>
            <a:r>
              <a:rPr lang="hr-HR" sz="1400" b="1" dirty="0">
                <a:latin typeface="+mn-lt"/>
              </a:rPr>
              <a:t>  - programer</a:t>
            </a:r>
          </a:p>
          <a:p>
            <a:pPr>
              <a:defRPr/>
            </a:pPr>
            <a:r>
              <a:rPr lang="hr-HR" sz="1400" b="1" dirty="0">
                <a:latin typeface="+mn-lt"/>
              </a:rPr>
              <a:t>  - projektant ICT</a:t>
            </a:r>
          </a:p>
          <a:p>
            <a:pPr>
              <a:defRPr/>
            </a:pPr>
            <a:r>
              <a:rPr lang="hr-HR" sz="1400" b="1" dirty="0">
                <a:latin typeface="+mn-lt"/>
              </a:rPr>
              <a:t>  - voditelj razvoja</a:t>
            </a:r>
          </a:p>
          <a:p>
            <a:pPr>
              <a:defRPr/>
            </a:pPr>
            <a:r>
              <a:rPr lang="hr-HR" sz="1400" b="1" dirty="0">
                <a:latin typeface="+mn-lt"/>
              </a:rPr>
              <a:t>  - pomoćnik direktora</a:t>
            </a:r>
          </a:p>
          <a:p>
            <a:pPr>
              <a:defRPr/>
            </a:pPr>
            <a:r>
              <a:rPr lang="hr-HR" sz="1400" b="1" dirty="0">
                <a:latin typeface="+mn-lt"/>
              </a:rPr>
              <a:t>  - direktor tvrtke (od 1998) </a:t>
            </a:r>
          </a:p>
          <a:p>
            <a:pPr>
              <a:defRPr/>
            </a:pPr>
            <a:endParaRPr lang="hr-HR" sz="1400" b="1" dirty="0">
              <a:latin typeface="+mn-lt"/>
            </a:endParaRPr>
          </a:p>
          <a:p>
            <a:pPr>
              <a:defRPr/>
            </a:pPr>
            <a:r>
              <a:rPr lang="hr-HR" sz="1400" b="1" dirty="0">
                <a:latin typeface="+mn-lt"/>
              </a:rPr>
              <a:t>Tokom cijele poslovne karijere, dodatne edukacije i certifikati na područjima:</a:t>
            </a:r>
          </a:p>
          <a:p>
            <a:pPr marL="285750" indent="-285750">
              <a:buFontTx/>
              <a:buChar char="-"/>
              <a:defRPr/>
            </a:pPr>
            <a:r>
              <a:rPr lang="hr-HR" sz="1400" b="1" dirty="0">
                <a:latin typeface="+mn-lt"/>
              </a:rPr>
              <a:t>ICT</a:t>
            </a:r>
          </a:p>
          <a:p>
            <a:pPr marL="285750" indent="-285750">
              <a:buFontTx/>
              <a:buChar char="-"/>
              <a:defRPr/>
            </a:pPr>
            <a:r>
              <a:rPr lang="hr-HR" sz="1400" b="1" dirty="0">
                <a:latin typeface="+mn-lt"/>
              </a:rPr>
              <a:t>Menadžment</a:t>
            </a:r>
          </a:p>
          <a:p>
            <a:pPr marL="285750" indent="-285750">
              <a:buFontTx/>
              <a:buChar char="-"/>
              <a:defRPr/>
            </a:pPr>
            <a:r>
              <a:rPr lang="hr-HR" sz="1400" b="1" dirty="0">
                <a:latin typeface="+mn-lt"/>
              </a:rPr>
              <a:t>Financije</a:t>
            </a:r>
          </a:p>
          <a:p>
            <a:pPr marL="285750" indent="-285750">
              <a:buFontTx/>
              <a:buChar char="-"/>
              <a:defRPr/>
            </a:pPr>
            <a:r>
              <a:rPr lang="hr-HR" sz="1400" b="1" dirty="0">
                <a:latin typeface="+mn-lt"/>
              </a:rPr>
              <a:t>Marketing i prodaja</a:t>
            </a:r>
          </a:p>
          <a:p>
            <a:pPr marL="285750" indent="-285750">
              <a:buFontTx/>
              <a:buChar char="-"/>
              <a:defRPr/>
            </a:pPr>
            <a:r>
              <a:rPr lang="hr-HR" sz="1400" b="1" dirty="0">
                <a:latin typeface="+mn-lt"/>
              </a:rPr>
              <a:t>Vođenje projekata</a:t>
            </a:r>
          </a:p>
        </p:txBody>
      </p:sp>
      <p:pic>
        <p:nvPicPr>
          <p:cNvPr id="4" name="Picture 3">
            <a:extLst>
              <a:ext uri="{FF2B5EF4-FFF2-40B4-BE49-F238E27FC236}">
                <a16:creationId xmlns:a16="http://schemas.microsoft.com/office/drawing/2014/main" id="{620B3FBC-B7FE-0ADC-36C4-8AD1C9E4377F}"/>
              </a:ext>
            </a:extLst>
          </p:cNvPr>
          <p:cNvPicPr>
            <a:picLocks noChangeAspect="1"/>
          </p:cNvPicPr>
          <p:nvPr/>
        </p:nvPicPr>
        <p:blipFill>
          <a:blip r:embed="rId2"/>
          <a:stretch>
            <a:fillRect/>
          </a:stretch>
        </p:blipFill>
        <p:spPr>
          <a:xfrm>
            <a:off x="7522627" y="2492896"/>
            <a:ext cx="1400674" cy="1780955"/>
          </a:xfrm>
          <a:prstGeom prst="rect">
            <a:avLst/>
          </a:prstGeom>
        </p:spPr>
      </p:pic>
    </p:spTree>
  </p:cSld>
  <p:clrMapOvr>
    <a:masterClrMapping/>
  </p:clrMapOvr>
  <p:transition spd="slow" advClick="0" advTm="4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53D4E386-3E5A-6DD2-439F-AA879655C652}"/>
              </a:ext>
            </a:extLst>
          </p:cNvPr>
          <p:cNvSpPr>
            <a:spLocks noGrp="1" noChangeArrowheads="1"/>
          </p:cNvSpPr>
          <p:nvPr>
            <p:ph type="title"/>
          </p:nvPr>
        </p:nvSpPr>
        <p:spPr>
          <a:xfrm>
            <a:off x="2268538" y="177205"/>
            <a:ext cx="6767512" cy="371475"/>
          </a:xfrm>
        </p:spPr>
        <p:txBody>
          <a:bodyPr/>
          <a:lstStyle/>
          <a:p>
            <a:pPr algn="ctr">
              <a:defRPr/>
            </a:pPr>
            <a:r>
              <a:rPr lang="hr-HR" sz="2400" dirty="0" err="1">
                <a:effectLst/>
              </a:rPr>
              <a:t>Artificial</a:t>
            </a:r>
            <a:r>
              <a:rPr lang="hr-HR" sz="2400" dirty="0">
                <a:effectLst/>
              </a:rPr>
              <a:t> </a:t>
            </a:r>
            <a:r>
              <a:rPr lang="hr-HR" sz="2400" dirty="0" err="1">
                <a:effectLst/>
              </a:rPr>
              <a:t>intelligence</a:t>
            </a:r>
            <a:r>
              <a:rPr lang="hr-HR" sz="2400" dirty="0">
                <a:effectLst/>
              </a:rPr>
              <a:t> – </a:t>
            </a:r>
            <a:r>
              <a:rPr lang="hr-HR" sz="2400" dirty="0" err="1">
                <a:effectLst/>
              </a:rPr>
              <a:t>Machine</a:t>
            </a:r>
            <a:r>
              <a:rPr lang="hr-HR" sz="2400" dirty="0">
                <a:effectLst/>
              </a:rPr>
              <a:t> </a:t>
            </a:r>
            <a:r>
              <a:rPr lang="hr-HR" sz="2400" dirty="0" err="1">
                <a:effectLst/>
              </a:rPr>
              <a:t>Learning</a:t>
            </a:r>
            <a:br>
              <a:rPr lang="hr-HR" sz="2400" dirty="0">
                <a:effectLst/>
              </a:rPr>
            </a:br>
            <a:r>
              <a:rPr lang="hr-HR" sz="2400" dirty="0">
                <a:effectLst/>
              </a:rPr>
              <a:t>– </a:t>
            </a:r>
            <a:r>
              <a:rPr lang="hr-HR" sz="2400" dirty="0" err="1">
                <a:effectLst/>
              </a:rPr>
              <a:t>Deep</a:t>
            </a:r>
            <a:r>
              <a:rPr lang="hr-HR" sz="2400" dirty="0">
                <a:effectLst/>
              </a:rPr>
              <a:t> </a:t>
            </a:r>
            <a:r>
              <a:rPr lang="hr-HR" sz="2400" dirty="0" err="1">
                <a:effectLst/>
              </a:rPr>
              <a:t>Learning</a:t>
            </a:r>
            <a:r>
              <a:rPr lang="hr-HR" sz="2400" dirty="0">
                <a:effectLst/>
              </a:rPr>
              <a:t> – Big Data</a:t>
            </a:r>
            <a:endParaRPr lang="hr-HR" sz="2400" dirty="0"/>
          </a:p>
        </p:txBody>
      </p:sp>
      <p:sp>
        <p:nvSpPr>
          <p:cNvPr id="11267" name="AutoShape 3" descr="rec_img1">
            <a:extLst>
              <a:ext uri="{FF2B5EF4-FFF2-40B4-BE49-F238E27FC236}">
                <a16:creationId xmlns:a16="http://schemas.microsoft.com/office/drawing/2014/main" id="{C83E5FBB-A639-13A5-A6F8-8ADD847CCDF8}"/>
              </a:ext>
            </a:extLst>
          </p:cNvPr>
          <p:cNvSpPr>
            <a:spLocks noChangeAspect="1" noChangeArrowheads="1"/>
          </p:cNvSpPr>
          <p:nvPr/>
        </p:nvSpPr>
        <p:spPr bwMode="auto">
          <a:xfrm>
            <a:off x="411162" y="1005136"/>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pic>
        <p:nvPicPr>
          <p:cNvPr id="5" name="Picture 4">
            <a:extLst>
              <a:ext uri="{FF2B5EF4-FFF2-40B4-BE49-F238E27FC236}">
                <a16:creationId xmlns:a16="http://schemas.microsoft.com/office/drawing/2014/main" id="{C9044DFF-D31A-E227-6493-36AE62491BB5}"/>
              </a:ext>
            </a:extLst>
          </p:cNvPr>
          <p:cNvPicPr>
            <a:picLocks noChangeAspect="1"/>
          </p:cNvPicPr>
          <p:nvPr/>
        </p:nvPicPr>
        <p:blipFill>
          <a:blip r:embed="rId2"/>
          <a:stretch>
            <a:fillRect/>
          </a:stretch>
        </p:blipFill>
        <p:spPr>
          <a:xfrm>
            <a:off x="1312304" y="1508720"/>
            <a:ext cx="6516216" cy="4344144"/>
          </a:xfrm>
          <a:prstGeom prst="rect">
            <a:avLst/>
          </a:prstGeom>
        </p:spPr>
      </p:pic>
    </p:spTree>
  </p:cSld>
  <p:clrMapOvr>
    <a:masterClrMapping/>
  </p:clrMapOvr>
  <p:transition spd="slow" advClick="0" advTm="4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971164F0-9DDD-7D5C-19AB-DDF7F569936D}"/>
              </a:ext>
            </a:extLst>
          </p:cNvPr>
          <p:cNvSpPr>
            <a:spLocks noGrp="1" noChangeArrowheads="1"/>
          </p:cNvSpPr>
          <p:nvPr>
            <p:ph type="title"/>
          </p:nvPr>
        </p:nvSpPr>
        <p:spPr>
          <a:xfrm>
            <a:off x="2339975" y="115888"/>
            <a:ext cx="6696075" cy="371475"/>
          </a:xfrm>
        </p:spPr>
        <p:txBody>
          <a:bodyPr/>
          <a:lstStyle/>
          <a:p>
            <a:pPr>
              <a:defRPr/>
            </a:pPr>
            <a:r>
              <a:rPr lang="hr-HR" sz="2400" dirty="0">
                <a:effectLst/>
              </a:rPr>
              <a:t>AI – </a:t>
            </a:r>
            <a:r>
              <a:rPr lang="hr-HR" sz="2400" dirty="0" err="1">
                <a:effectLst/>
              </a:rPr>
              <a:t>Machine</a:t>
            </a:r>
            <a:r>
              <a:rPr lang="hr-HR" sz="2400" dirty="0">
                <a:effectLst/>
              </a:rPr>
              <a:t> </a:t>
            </a:r>
            <a:r>
              <a:rPr lang="hr-HR" sz="2400" dirty="0" err="1">
                <a:effectLst/>
              </a:rPr>
              <a:t>Learning</a:t>
            </a:r>
            <a:r>
              <a:rPr lang="hr-HR" sz="2400" dirty="0">
                <a:effectLst/>
              </a:rPr>
              <a:t> – </a:t>
            </a:r>
            <a:r>
              <a:rPr lang="hr-HR" sz="2400" dirty="0" err="1">
                <a:effectLst/>
              </a:rPr>
              <a:t>Deep</a:t>
            </a:r>
            <a:r>
              <a:rPr lang="hr-HR" sz="2400" dirty="0">
                <a:effectLst/>
              </a:rPr>
              <a:t> </a:t>
            </a:r>
            <a:r>
              <a:rPr lang="hr-HR" sz="2400" dirty="0" err="1">
                <a:effectLst/>
              </a:rPr>
              <a:t>Learning</a:t>
            </a:r>
            <a:r>
              <a:rPr lang="hr-HR" sz="2400" dirty="0">
                <a:effectLst/>
              </a:rPr>
              <a:t> – Big Data</a:t>
            </a:r>
            <a:endParaRPr lang="hr-HR" sz="2400" dirty="0"/>
          </a:p>
        </p:txBody>
      </p:sp>
      <p:sp>
        <p:nvSpPr>
          <p:cNvPr id="13315" name="AutoShape 3" descr="rec_img1">
            <a:extLst>
              <a:ext uri="{FF2B5EF4-FFF2-40B4-BE49-F238E27FC236}">
                <a16:creationId xmlns:a16="http://schemas.microsoft.com/office/drawing/2014/main" id="{DD2A98F6-F7A8-EE96-EA47-24725FD59441}"/>
              </a:ext>
            </a:extLst>
          </p:cNvPr>
          <p:cNvSpPr>
            <a:spLocks noChangeAspect="1" noChangeArrowheads="1"/>
          </p:cNvSpPr>
          <p:nvPr/>
        </p:nvSpPr>
        <p:spPr bwMode="auto">
          <a:xfrm>
            <a:off x="409575" y="973138"/>
            <a:ext cx="83216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32323"/>
              </a:buClr>
              <a:buFont typeface="Monotype Sorts" pitchFamily="2" charset="2"/>
              <a:buChar char="v"/>
              <a:defRPr sz="3200">
                <a:solidFill>
                  <a:srgbClr val="232323"/>
                </a:solidFill>
                <a:latin typeface="Calibri" panose="020F0502020204030204" pitchFamily="34" charset="0"/>
              </a:defRPr>
            </a:lvl1pPr>
            <a:lvl2pPr marL="742950" indent="-285750">
              <a:spcBef>
                <a:spcPct val="20000"/>
              </a:spcBef>
              <a:buClr>
                <a:srgbClr val="232323"/>
              </a:buClr>
              <a:buChar char="•"/>
              <a:defRPr sz="2800">
                <a:solidFill>
                  <a:srgbClr val="232323"/>
                </a:solidFill>
                <a:latin typeface="Calibri" panose="020F0502020204030204" pitchFamily="34" charset="0"/>
              </a:defRPr>
            </a:lvl2pPr>
            <a:lvl3pPr marL="1143000" indent="-228600">
              <a:spcBef>
                <a:spcPct val="20000"/>
              </a:spcBef>
              <a:buClr>
                <a:srgbClr val="232323"/>
              </a:buClr>
              <a:buChar char="•"/>
              <a:defRPr sz="2400">
                <a:solidFill>
                  <a:srgbClr val="232323"/>
                </a:solidFill>
                <a:latin typeface="Calibri" panose="020F0502020204030204" pitchFamily="34" charset="0"/>
              </a:defRPr>
            </a:lvl3pPr>
            <a:lvl4pPr marL="1600200" indent="-228600">
              <a:spcBef>
                <a:spcPct val="20000"/>
              </a:spcBef>
              <a:buClr>
                <a:srgbClr val="232323"/>
              </a:buClr>
              <a:buChar char="•"/>
              <a:defRPr sz="2000">
                <a:solidFill>
                  <a:srgbClr val="232323"/>
                </a:solidFill>
                <a:latin typeface="Calibri" panose="020F0502020204030204" pitchFamily="34" charset="0"/>
              </a:defRPr>
            </a:lvl4pPr>
            <a:lvl5pPr marL="2057400" indent="-228600">
              <a:spcBef>
                <a:spcPct val="20000"/>
              </a:spcBef>
              <a:buClr>
                <a:schemeClr val="accent2"/>
              </a:buClr>
              <a:buSzPct val="100000"/>
              <a:buChar char="–"/>
              <a:defRPr sz="2000">
                <a:solidFill>
                  <a:srgbClr val="114FFB"/>
                </a:solidFill>
                <a:latin typeface="Calibri" panose="020F0502020204030204" pitchFamily="34" charset="0"/>
              </a:defRPr>
            </a:lvl5pPr>
            <a:lvl6pPr marL="25146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6pPr>
            <a:lvl7pPr marL="29718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7pPr>
            <a:lvl8pPr marL="34290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8pPr>
            <a:lvl9pPr marL="3886200" indent="-228600" eaLnBrk="0" fontAlgn="base" hangingPunct="0">
              <a:spcBef>
                <a:spcPct val="20000"/>
              </a:spcBef>
              <a:spcAft>
                <a:spcPct val="0"/>
              </a:spcAft>
              <a:buClr>
                <a:schemeClr val="accent2"/>
              </a:buClr>
              <a:buSzPct val="100000"/>
              <a:buChar char="–"/>
              <a:defRPr sz="2000">
                <a:solidFill>
                  <a:srgbClr val="114FFB"/>
                </a:solidFill>
                <a:latin typeface="Calibri" panose="020F0502020204030204" pitchFamily="34" charset="0"/>
              </a:defRPr>
            </a:lvl9pPr>
          </a:lstStyle>
          <a:p>
            <a:pPr algn="ctr">
              <a:lnSpc>
                <a:spcPct val="50000"/>
              </a:lnSpc>
              <a:spcBef>
                <a:spcPct val="50000"/>
              </a:spcBef>
              <a:buClrTx/>
              <a:buFontTx/>
              <a:buChar char="-"/>
            </a:pPr>
            <a:endParaRPr lang="hr-HR" altLang="sr-Latn-RS" sz="1800">
              <a:latin typeface="Bookman Old Style" panose="02050604050505020204" pitchFamily="18" charset="0"/>
            </a:endParaRPr>
          </a:p>
        </p:txBody>
      </p:sp>
      <p:pic>
        <p:nvPicPr>
          <p:cNvPr id="3" name="Picture 2">
            <a:extLst>
              <a:ext uri="{FF2B5EF4-FFF2-40B4-BE49-F238E27FC236}">
                <a16:creationId xmlns:a16="http://schemas.microsoft.com/office/drawing/2014/main" id="{C1EB2AA3-E1D3-1638-8D12-B05CBB0DE7A3}"/>
              </a:ext>
            </a:extLst>
          </p:cNvPr>
          <p:cNvPicPr>
            <a:picLocks noChangeAspect="1"/>
          </p:cNvPicPr>
          <p:nvPr/>
        </p:nvPicPr>
        <p:blipFill>
          <a:blip r:embed="rId2"/>
          <a:stretch>
            <a:fillRect/>
          </a:stretch>
        </p:blipFill>
        <p:spPr>
          <a:xfrm>
            <a:off x="288193" y="1028692"/>
            <a:ext cx="8443057" cy="5059480"/>
          </a:xfrm>
          <a:prstGeom prst="rect">
            <a:avLst/>
          </a:prstGeom>
        </p:spPr>
      </p:pic>
      <p:sp>
        <p:nvSpPr>
          <p:cNvPr id="4" name="TextBox 3">
            <a:extLst>
              <a:ext uri="{FF2B5EF4-FFF2-40B4-BE49-F238E27FC236}">
                <a16:creationId xmlns:a16="http://schemas.microsoft.com/office/drawing/2014/main" id="{356B545A-C6A8-3FE1-C3EF-19EB846FFFF7}"/>
              </a:ext>
            </a:extLst>
          </p:cNvPr>
          <p:cNvSpPr txBox="1"/>
          <p:nvPr/>
        </p:nvSpPr>
        <p:spPr>
          <a:xfrm>
            <a:off x="5458957" y="3871882"/>
            <a:ext cx="3240088" cy="954107"/>
          </a:xfrm>
          <a:prstGeom prst="rect">
            <a:avLst/>
          </a:prstGeom>
          <a:noFill/>
        </p:spPr>
        <p:txBody>
          <a:bodyPr>
            <a:spAutoFit/>
          </a:bodyPr>
          <a:lstStyle/>
          <a:p>
            <a:pPr>
              <a:defRPr/>
            </a:pPr>
            <a:r>
              <a:rPr lang="hr-HR" sz="1400" b="1" dirty="0">
                <a:latin typeface="+mn-lt"/>
              </a:rPr>
              <a:t>Strojno učenje - Stroj (računalo) automatski u</a:t>
            </a:r>
            <a:r>
              <a:rPr lang="pt-BR" sz="1400" b="1" dirty="0">
                <a:latin typeface="+mn-lt"/>
              </a:rPr>
              <a:t>či</a:t>
            </a:r>
            <a:r>
              <a:rPr lang="hr-HR" sz="1400" b="1" dirty="0">
                <a:latin typeface="+mn-lt"/>
              </a:rPr>
              <a:t> iz podataka kroz pravila i algoritme bez eksplicitnog  programiranja i </a:t>
            </a:r>
            <a:r>
              <a:rPr lang="pt-BR" sz="1400" b="1" dirty="0">
                <a:latin typeface="+mn-lt"/>
              </a:rPr>
              <a:t>predviđa</a:t>
            </a:r>
            <a:r>
              <a:rPr lang="hr-HR" sz="1400" b="1" dirty="0">
                <a:latin typeface="+mn-lt"/>
              </a:rPr>
              <a:t> izlaze</a:t>
            </a:r>
            <a:r>
              <a:rPr lang="pt-BR" sz="1400" b="1" dirty="0">
                <a:latin typeface="+mn-lt"/>
              </a:rPr>
              <a:t>.</a:t>
            </a:r>
            <a:endParaRPr lang="hr-HR" sz="1400" b="1" dirty="0">
              <a:latin typeface="+mn-lt"/>
            </a:endParaRPr>
          </a:p>
        </p:txBody>
      </p:sp>
      <p:sp>
        <p:nvSpPr>
          <p:cNvPr id="5" name="TextBox 4">
            <a:extLst>
              <a:ext uri="{FF2B5EF4-FFF2-40B4-BE49-F238E27FC236}">
                <a16:creationId xmlns:a16="http://schemas.microsoft.com/office/drawing/2014/main" id="{62D9038D-351B-0272-6F4D-70B579E32FB3}"/>
              </a:ext>
            </a:extLst>
          </p:cNvPr>
          <p:cNvSpPr txBox="1"/>
          <p:nvPr/>
        </p:nvSpPr>
        <p:spPr>
          <a:xfrm>
            <a:off x="6967364" y="1395353"/>
            <a:ext cx="2070578" cy="1169551"/>
          </a:xfrm>
          <a:prstGeom prst="rect">
            <a:avLst/>
          </a:prstGeom>
          <a:noFill/>
        </p:spPr>
        <p:txBody>
          <a:bodyPr wrap="square">
            <a:spAutoFit/>
          </a:bodyPr>
          <a:lstStyle/>
          <a:p>
            <a:pPr>
              <a:defRPr/>
            </a:pPr>
            <a:r>
              <a:rPr lang="hr-HR" sz="1400" b="1" dirty="0">
                <a:latin typeface="+mn-lt"/>
              </a:rPr>
              <a:t>koje koristi umjetne  neuronske mreže s više slojeva za učenje složenih uzoraka u velikim količinama podataka.</a:t>
            </a:r>
          </a:p>
        </p:txBody>
      </p:sp>
      <p:sp>
        <p:nvSpPr>
          <p:cNvPr id="6" name="TextBox 5">
            <a:extLst>
              <a:ext uri="{FF2B5EF4-FFF2-40B4-BE49-F238E27FC236}">
                <a16:creationId xmlns:a16="http://schemas.microsoft.com/office/drawing/2014/main" id="{516DEE1D-5A0E-878B-ECBD-8E763E072D8F}"/>
              </a:ext>
            </a:extLst>
          </p:cNvPr>
          <p:cNvSpPr txBox="1"/>
          <p:nvPr/>
        </p:nvSpPr>
        <p:spPr>
          <a:xfrm>
            <a:off x="5436096" y="1155678"/>
            <a:ext cx="3416536" cy="307777"/>
          </a:xfrm>
          <a:prstGeom prst="rect">
            <a:avLst/>
          </a:prstGeom>
          <a:noFill/>
        </p:spPr>
        <p:txBody>
          <a:bodyPr wrap="square">
            <a:spAutoFit/>
          </a:bodyPr>
          <a:lstStyle/>
          <a:p>
            <a:pPr>
              <a:defRPr/>
            </a:pPr>
            <a:r>
              <a:rPr lang="hr-HR" sz="1400" b="1" dirty="0">
                <a:latin typeface="+mn-lt"/>
              </a:rPr>
              <a:t>Duboko učenje je podskup strojnog učenja</a:t>
            </a:r>
          </a:p>
        </p:txBody>
      </p:sp>
      <p:sp>
        <p:nvSpPr>
          <p:cNvPr id="9" name="TextBox 8">
            <a:extLst>
              <a:ext uri="{FF2B5EF4-FFF2-40B4-BE49-F238E27FC236}">
                <a16:creationId xmlns:a16="http://schemas.microsoft.com/office/drawing/2014/main" id="{511FD373-DA9F-E9B4-BFEB-49F1CEDD83DE}"/>
              </a:ext>
            </a:extLst>
          </p:cNvPr>
          <p:cNvSpPr txBox="1"/>
          <p:nvPr/>
        </p:nvSpPr>
        <p:spPr>
          <a:xfrm>
            <a:off x="4343483" y="2253318"/>
            <a:ext cx="936104" cy="523220"/>
          </a:xfrm>
          <a:prstGeom prst="rect">
            <a:avLst/>
          </a:prstGeom>
          <a:noFill/>
        </p:spPr>
        <p:txBody>
          <a:bodyPr wrap="square">
            <a:spAutoFit/>
          </a:bodyPr>
          <a:lstStyle/>
          <a:p>
            <a:pPr algn="ctr">
              <a:defRPr/>
            </a:pPr>
            <a:r>
              <a:rPr lang="hr-HR" sz="1400" b="1" dirty="0">
                <a:solidFill>
                  <a:schemeClr val="bg1">
                    <a:lumMod val="10000"/>
                  </a:schemeClr>
                </a:solidFill>
                <a:latin typeface="+mn-lt"/>
              </a:rPr>
              <a:t>DATA</a:t>
            </a:r>
          </a:p>
          <a:p>
            <a:pPr algn="ctr">
              <a:defRPr/>
            </a:pPr>
            <a:r>
              <a:rPr lang="hr-HR" sz="1400" b="1" dirty="0">
                <a:solidFill>
                  <a:schemeClr val="bg1">
                    <a:lumMod val="10000"/>
                  </a:schemeClr>
                </a:solidFill>
                <a:latin typeface="+mn-lt"/>
              </a:rPr>
              <a:t>BIG DATA</a:t>
            </a:r>
          </a:p>
        </p:txBody>
      </p:sp>
      <p:pic>
        <p:nvPicPr>
          <p:cNvPr id="12" name="Picture 12" descr="United Robotics Group's New Plato 'Cobiot' Promises Efficient and  Productive Solutions to Short-Staffed US Restaurants">
            <a:extLst>
              <a:ext uri="{FF2B5EF4-FFF2-40B4-BE49-F238E27FC236}">
                <a16:creationId xmlns:a16="http://schemas.microsoft.com/office/drawing/2014/main" id="{D05A681E-24F7-71C4-6D24-3FCC7D6D1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429000"/>
            <a:ext cx="288032" cy="25886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2629C658-A6BE-F034-484E-2028BAAFE943}"/>
              </a:ext>
            </a:extLst>
          </p:cNvPr>
          <p:cNvCxnSpPr>
            <a:cxnSpLocks/>
          </p:cNvCxnSpPr>
          <p:nvPr/>
        </p:nvCxnSpPr>
        <p:spPr bwMode="auto">
          <a:xfrm flipV="1">
            <a:off x="5148064" y="2688081"/>
            <a:ext cx="310893" cy="45288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268E073C-516A-2701-A397-C6C0D41825AE}"/>
              </a:ext>
            </a:extLst>
          </p:cNvPr>
          <p:cNvCxnSpPr>
            <a:cxnSpLocks/>
          </p:cNvCxnSpPr>
          <p:nvPr/>
        </p:nvCxnSpPr>
        <p:spPr bwMode="auto">
          <a:xfrm>
            <a:off x="7079001" y="2636802"/>
            <a:ext cx="301311" cy="37941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62F5881-EB18-CCE0-212A-CEAAFAE1DD8F}"/>
              </a:ext>
            </a:extLst>
          </p:cNvPr>
          <p:cNvSpPr txBox="1"/>
          <p:nvPr/>
        </p:nvSpPr>
        <p:spPr>
          <a:xfrm>
            <a:off x="539552" y="5134065"/>
            <a:ext cx="2664420" cy="954107"/>
          </a:xfrm>
          <a:prstGeom prst="rect">
            <a:avLst/>
          </a:prstGeom>
          <a:noFill/>
        </p:spPr>
        <p:txBody>
          <a:bodyPr wrap="square">
            <a:spAutoFit/>
          </a:bodyPr>
          <a:lstStyle/>
          <a:p>
            <a:pPr>
              <a:defRPr/>
            </a:pPr>
            <a:r>
              <a:rPr lang="hr-HR" sz="1400" b="1" dirty="0">
                <a:latin typeface="+mn-lt"/>
              </a:rPr>
              <a:t>AI-Sposobnost strojeva da izvršavaju zadatke koji se obično povezuju s inteligentnim bićima (prvenstveno s ljudima).</a:t>
            </a:r>
          </a:p>
        </p:txBody>
      </p:sp>
    </p:spTree>
    <p:extLst>
      <p:ext uri="{BB962C8B-B14F-4D97-AF65-F5344CB8AC3E}">
        <p14:creationId xmlns:p14="http://schemas.microsoft.com/office/powerpoint/2010/main" val="920936684"/>
      </p:ext>
    </p:extLst>
  </p:cSld>
  <p:clrMapOvr>
    <a:masterClrMapping/>
  </p:clrMapOvr>
  <p:transition spd="slow" advClick="0" advTm="4000">
    <p:fade/>
  </p:transition>
</p:sld>
</file>

<file path=ppt/theme/theme1.xml><?xml version="1.0" encoding="utf-8"?>
<a:theme xmlns:a="http://schemas.openxmlformats.org/drawingml/2006/main" name="propag">
  <a:themeElements>
    <a:clrScheme name="">
      <a:dk1>
        <a:srgbClr val="919191"/>
      </a:dk1>
      <a:lt1>
        <a:srgbClr val="FFFFFF"/>
      </a:lt1>
      <a:dk2>
        <a:srgbClr val="DADADA"/>
      </a:dk2>
      <a:lt2>
        <a:srgbClr val="FAFD00"/>
      </a:lt2>
      <a:accent1>
        <a:srgbClr val="8CF4EA"/>
      </a:accent1>
      <a:accent2>
        <a:srgbClr val="D073CE"/>
      </a:accent2>
      <a:accent3>
        <a:srgbClr val="EAEAEA"/>
      </a:accent3>
      <a:accent4>
        <a:srgbClr val="DADADA"/>
      </a:accent4>
      <a:accent5>
        <a:srgbClr val="C5F8F3"/>
      </a:accent5>
      <a:accent6>
        <a:srgbClr val="BC68BA"/>
      </a:accent6>
      <a:hlink>
        <a:srgbClr val="D4A45A"/>
      </a:hlink>
      <a:folHlink>
        <a:srgbClr val="00B7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50000"/>
          </a:lnSpc>
          <a:spcBef>
            <a:spcPct val="50000"/>
          </a:spcBef>
          <a:spcAft>
            <a:spcPct val="0"/>
          </a:spcAft>
          <a:buClrTx/>
          <a:buSzTx/>
          <a:buFontTx/>
          <a:buChar char="-"/>
          <a:tabLst/>
          <a:defRPr kumimoji="0" lang="en-US" sz="1800" b="0" i="0" u="none" strike="noStrike" cap="none" normalizeH="0" baseline="0" smtClean="0">
            <a:ln>
              <a:noFill/>
            </a:ln>
            <a:solidFill>
              <a:srgbClr val="232323"/>
            </a:solidFill>
            <a:effectLst/>
            <a:latin typeface="Bookman Old Style"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50000"/>
          </a:lnSpc>
          <a:spcBef>
            <a:spcPct val="50000"/>
          </a:spcBef>
          <a:spcAft>
            <a:spcPct val="0"/>
          </a:spcAft>
          <a:buClrTx/>
          <a:buSzTx/>
          <a:buFontTx/>
          <a:buChar char="-"/>
          <a:tabLst/>
          <a:defRPr kumimoji="0" lang="en-US" sz="1800" b="0" i="0" u="none" strike="noStrike" cap="none" normalizeH="0" baseline="0" smtClean="0">
            <a:ln>
              <a:noFill/>
            </a:ln>
            <a:solidFill>
              <a:srgbClr val="232323"/>
            </a:solidFill>
            <a:effectLst/>
            <a:latin typeface="Bookman Old Style" pitchFamily="18" charset="0"/>
          </a:defRPr>
        </a:defPPr>
      </a:lstStyle>
    </a:lnDef>
  </a:objectDefaults>
  <a:extraClrSchemeLst>
    <a:extraClrScheme>
      <a:clrScheme name="propag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pa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ropag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pag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pag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pag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ropag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7289</TotalTime>
  <Pages>8</Pages>
  <Words>3608</Words>
  <Application>Microsoft Office PowerPoint</Application>
  <PresentationFormat>On-screen Show (4:3)</PresentationFormat>
  <Paragraphs>323</Paragraphs>
  <Slides>29</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Bookman Old Style</vt:lpstr>
      <vt:lpstr>Calibri</vt:lpstr>
      <vt:lpstr>CRO_Bookman</vt:lpstr>
      <vt:lpstr>Monotype Sorts</vt:lpstr>
      <vt:lpstr>Times New Roman</vt:lpstr>
      <vt:lpstr>propag</vt:lpstr>
      <vt:lpstr>CorelDRAW</vt:lpstr>
      <vt:lpstr>   UMJETNA INTELIGENCIJA U KAMPOVIMA</vt:lpstr>
      <vt:lpstr>RASPORED PREDAVANJA</vt:lpstr>
      <vt:lpstr>ISTRA TECH</vt:lpstr>
      <vt:lpstr>ISTRA TECH - Specijalizacija</vt:lpstr>
      <vt:lpstr>OSNOVNI MISH MODULI</vt:lpstr>
      <vt:lpstr>ISTRA TECH - Reference</vt:lpstr>
      <vt:lpstr>O predavaču</vt:lpstr>
      <vt:lpstr>Artificial intelligence – Machine Learning – Deep Learning – Big Data</vt:lpstr>
      <vt:lpstr>AI – Machine Learning – Deep Learning – Big Data</vt:lpstr>
      <vt:lpstr>Tipovi AI (po sposobnostima)</vt:lpstr>
      <vt:lpstr>AI - proces implementacije</vt:lpstr>
      <vt:lpstr>Popularni algoritmi strojnog učenja (bez NN)</vt:lpstr>
      <vt:lpstr>Popularni algoritmi dubokog učenja (neuronskih mreža - NN)</vt:lpstr>
      <vt:lpstr>AI – primjena općenito</vt:lpstr>
      <vt:lpstr>AI – primjena općenito</vt:lpstr>
      <vt:lpstr>Primjena AI u kampovima - ciljevi</vt:lpstr>
      <vt:lpstr>AI Chatboot – digitalni info i help desk – virtualni asistent </vt:lpstr>
      <vt:lpstr>AI podržani generatori sadržaja (content generators)</vt:lpstr>
      <vt:lpstr>AI podržani alati za analizu osjećaja</vt:lpstr>
      <vt:lpstr>AI podržani alati za prevođenje</vt:lpstr>
      <vt:lpstr>AI podržani generatori slika</vt:lpstr>
      <vt:lpstr>AI podržani generatori muzike</vt:lpstr>
      <vt:lpstr>AI podržani alati za upravljanje prihodima/cijenama</vt:lpstr>
      <vt:lpstr>AI podržani alati za analizu poslovnih podatka</vt:lpstr>
      <vt:lpstr>AI roboti (humanoidni i ostali)</vt:lpstr>
      <vt:lpstr>Budućnost AI-a u kampovima</vt:lpstr>
      <vt:lpstr>Pitanja i odgovori</vt:lpstr>
      <vt:lpstr>PowerPoint Presentation</vt:lpstr>
      <vt:lpstr>Neki od mogućih pozicija ugradnje AI u MISH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III</dc:title>
  <dc:subject>prikaz firme</dc:subject>
  <dc:creator>Davor Brenko</dc:creator>
  <cp:lastModifiedBy>Davor Brenko</cp:lastModifiedBy>
  <cp:revision>1121</cp:revision>
  <cp:lastPrinted>2000-09-27T00:06:51Z</cp:lastPrinted>
  <dcterms:created xsi:type="dcterms:W3CDTF">1996-07-14T22:14:50Z</dcterms:created>
  <dcterms:modified xsi:type="dcterms:W3CDTF">2023-10-19T07:47:39Z</dcterms:modified>
</cp:coreProperties>
</file>